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0"/>
  </p:notesMasterIdLst>
  <p:sldIdLst>
    <p:sldId id="346" r:id="rId6"/>
    <p:sldId id="349" r:id="rId7"/>
    <p:sldId id="334" r:id="rId8"/>
    <p:sldId id="257" r:id="rId9"/>
    <p:sldId id="278" r:id="rId10"/>
    <p:sldId id="276" r:id="rId11"/>
    <p:sldId id="330" r:id="rId12"/>
    <p:sldId id="331" r:id="rId13"/>
    <p:sldId id="344" r:id="rId14"/>
    <p:sldId id="341" r:id="rId15"/>
    <p:sldId id="339" r:id="rId16"/>
    <p:sldId id="337" r:id="rId17"/>
    <p:sldId id="323" r:id="rId18"/>
    <p:sldId id="304" r:id="rId19"/>
    <p:sldId id="308" r:id="rId20"/>
    <p:sldId id="345" r:id="rId21"/>
    <p:sldId id="325" r:id="rId22"/>
    <p:sldId id="327" r:id="rId23"/>
    <p:sldId id="321" r:id="rId24"/>
    <p:sldId id="329" r:id="rId25"/>
    <p:sldId id="313" r:id="rId26"/>
    <p:sldId id="342" r:id="rId27"/>
    <p:sldId id="326" r:id="rId28"/>
    <p:sldId id="343" r:id="rId2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lde Hermansen" initials="HH" lastIdx="1" clrIdx="0">
    <p:extLst>
      <p:ext uri="{19B8F6BF-5375-455C-9EA6-DF929625EA0E}">
        <p15:presenceInfo xmlns:p15="http://schemas.microsoft.com/office/powerpoint/2012/main" userId="S::hilde.hermansen@nord.no::7a50c29c-c55d-4075-b39b-5734c9aa30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1D1"/>
    <a:srgbClr val="09FF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EB7FB7-3CE4-4C9A-A134-545D388F9A83}" v="1" dt="2020-10-30T12:50:19.9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80"/>
    <p:restoredTop sz="93004"/>
  </p:normalViewPr>
  <p:slideViewPr>
    <p:cSldViewPr snapToGrid="0" snapToObjects="1">
      <p:cViewPr varScale="1">
        <p:scale>
          <a:sx n="68" d="100"/>
          <a:sy n="68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9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CEC9B-691D-CD4E-9294-5D53D2E7D4EE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81545-B25E-904E-A8D4-E3AEBB3564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9854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81545-B25E-904E-A8D4-E3AEBB35646C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3883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81545-B25E-904E-A8D4-E3AEBB35646C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125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CF3-B680-8B4D-83CE-48810ECAD398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0E1-CB12-1D48-9AAE-F717E37A491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2852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CF3-B680-8B4D-83CE-48810ECAD398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0E1-CB12-1D48-9AAE-F717E37A491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319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CF3-B680-8B4D-83CE-48810ECAD398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0E1-CB12-1D48-9AAE-F717E37A491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2219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CF3-B680-8B4D-83CE-48810ECAD398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0E1-CB12-1D48-9AAE-F717E37A491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5785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CF3-B680-8B4D-83CE-48810ECAD398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0E1-CB12-1D48-9AAE-F717E37A491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621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CF3-B680-8B4D-83CE-48810ECAD398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0E1-CB12-1D48-9AAE-F717E37A491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057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CF3-B680-8B4D-83CE-48810ECAD398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0E1-CB12-1D48-9AAE-F717E37A491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994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CF3-B680-8B4D-83CE-48810ECAD398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0E1-CB12-1D48-9AAE-F717E37A491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896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CF3-B680-8B4D-83CE-48810ECAD398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0E1-CB12-1D48-9AAE-F717E37A491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37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CF3-B680-8B4D-83CE-48810ECAD398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0E1-CB12-1D48-9AAE-F717E37A491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4421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CF3-B680-8B4D-83CE-48810ECAD398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0E1-CB12-1D48-9AAE-F717E37A491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6501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FACF3-B680-8B4D-83CE-48810ECAD398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530E1-CB12-1D48-9AAE-F717E37A491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611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hyperlink" Target="https://no.wikipedia.org/wiki/Val&#248;r_(farge)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age1image4910048">
            <a:extLst>
              <a:ext uri="{FF2B5EF4-FFF2-40B4-BE49-F238E27FC236}">
                <a16:creationId xmlns:a16="http://schemas.microsoft.com/office/drawing/2014/main" id="{AC8C1290-A6EF-FC4E-9AB6-72C55BD77AB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5" t="3556" r="8936" b="2839"/>
          <a:stretch/>
        </p:blipFill>
        <p:spPr bwMode="auto">
          <a:xfrm rot="1719306">
            <a:off x="3365325" y="1223780"/>
            <a:ext cx="5461347" cy="5343131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E0890B4-04D5-574F-8D01-F82FB872D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743" y="279403"/>
            <a:ext cx="429650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Ittens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fargesirkel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213677BC-E2A5-41B6-8A35-2D2FD7FC6EA6}"/>
              </a:ext>
            </a:extLst>
          </p:cNvPr>
          <p:cNvSpPr txBox="1"/>
          <p:nvPr/>
        </p:nvSpPr>
        <p:spPr>
          <a:xfrm>
            <a:off x="2163588" y="6462580"/>
            <a:ext cx="7864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latin typeface="+mj-lt"/>
              </a:rPr>
              <a:t>Bilder brukt i denne presentasjonen er hentet fra </a:t>
            </a:r>
            <a:r>
              <a:rPr lang="nb-NO" sz="1400" dirty="0">
                <a:effectLst/>
                <a:latin typeface="+mj-lt"/>
                <a:ea typeface="Times New Roman" panose="02020603050405020304" pitchFamily="18" charset="0"/>
              </a:rPr>
              <a:t>pixabay.com eller unsplash.com, der ikke annet er oppgitt</a:t>
            </a:r>
            <a:endParaRPr lang="nb-NO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0140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59F59E-86AC-4677-BFB0-9CD55AB1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7ED08E-7CE7-4539-8E16-6A356378B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7324526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D10CFF8-63E1-724E-9DAC-964192625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487090"/>
            <a:ext cx="7577087" cy="58838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9F96DC1-4B54-4B36-B945-425E4C04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9003" y="487090"/>
            <a:ext cx="3745983" cy="1856232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D882F39-7C92-9B49-8D5E-90A772C5A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705" y="473030"/>
            <a:ext cx="3745983" cy="250044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4F450A1-0760-4C39-82E4-515AA4FC9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9003" y="2511639"/>
            <a:ext cx="3745983" cy="1856232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C9E3D5E6-2547-5341-A767-327FEF0A8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789" y="2672506"/>
            <a:ext cx="2723112" cy="153213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185CD32-2E94-4663-81AE-CC54E44AC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9003" y="4528738"/>
            <a:ext cx="3745983" cy="1856232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BCDA3C6-2F25-654F-A04F-6FC347AF2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5705" y="4322128"/>
            <a:ext cx="3745983" cy="2048782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BF1D984-41E7-9141-9DCB-1CC547CB6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9004" y="2329262"/>
            <a:ext cx="3749280" cy="2016814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06AA98EA-DD47-4456-9C54-69A58FD83B20}"/>
              </a:ext>
            </a:extLst>
          </p:cNvPr>
          <p:cNvSpPr/>
          <p:nvPr/>
        </p:nvSpPr>
        <p:spPr>
          <a:xfrm>
            <a:off x="477012" y="5456854"/>
            <a:ext cx="7491992" cy="707886"/>
          </a:xfrm>
          <a:prstGeom prst="rect">
            <a:avLst/>
          </a:prstGeom>
          <a:solidFill>
            <a:schemeClr val="tx1">
              <a:alpha val="43137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B77852B-4882-3C40-B6BF-DFA8C4E0BDC9}"/>
              </a:ext>
            </a:extLst>
          </p:cNvPr>
          <p:cNvSpPr txBox="1"/>
          <p:nvPr/>
        </p:nvSpPr>
        <p:spPr>
          <a:xfrm>
            <a:off x="843148" y="5456854"/>
            <a:ext cx="6567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solidFill>
                  <a:schemeClr val="bg1"/>
                </a:solidFill>
              </a:rPr>
              <a:t>KOMPLEMENTÆRKONTRAST</a:t>
            </a:r>
          </a:p>
        </p:txBody>
      </p:sp>
    </p:spTree>
    <p:extLst>
      <p:ext uri="{BB962C8B-B14F-4D97-AF65-F5344CB8AC3E}">
        <p14:creationId xmlns:p14="http://schemas.microsoft.com/office/powerpoint/2010/main" val="320858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8B61A60-8806-8F4A-8D02-9C4C5FCF4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0"/>
            <a:ext cx="12191980" cy="70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05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8E2FD84-3A0E-CE4D-9D32-7DA53987B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31" b="34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92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61C5FDC3-BB21-CE4A-A0CE-55AE35B72BD9}"/>
              </a:ext>
            </a:extLst>
          </p:cNvPr>
          <p:cNvSpPr txBox="1"/>
          <p:nvPr/>
        </p:nvSpPr>
        <p:spPr>
          <a:xfrm>
            <a:off x="717885" y="1126400"/>
            <a:ext cx="1075623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/>
              <a:t>Etterbilde</a:t>
            </a:r>
          </a:p>
          <a:p>
            <a:endParaRPr lang="nb-NO" sz="2800" dirty="0"/>
          </a:p>
          <a:p>
            <a:endParaRPr lang="nb-NO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/>
              <a:t>Se lenge på sirkelen på neste side.</a:t>
            </a:r>
            <a:br>
              <a:rPr lang="nb-NO" sz="2800" dirty="0"/>
            </a:br>
            <a:endParaRPr lang="nb-NO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/>
              <a:t>Hold blikket til lerretet blir hvitt igjen eller flytt blikket over på et hvitt ark.</a:t>
            </a:r>
            <a:br>
              <a:rPr lang="nb-NO" sz="2800" dirty="0"/>
            </a:br>
            <a:endParaRPr lang="nb-NO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/>
              <a:t>Hva skjer?</a:t>
            </a:r>
          </a:p>
        </p:txBody>
      </p:sp>
    </p:spTree>
    <p:extLst>
      <p:ext uri="{BB962C8B-B14F-4D97-AF65-F5344CB8AC3E}">
        <p14:creationId xmlns:p14="http://schemas.microsoft.com/office/powerpoint/2010/main" val="3122224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07DD4B04-3585-7F4D-837A-E135F2E79A4A}"/>
              </a:ext>
            </a:extLst>
          </p:cNvPr>
          <p:cNvSpPr/>
          <p:nvPr/>
        </p:nvSpPr>
        <p:spPr>
          <a:xfrm>
            <a:off x="3787514" y="943431"/>
            <a:ext cx="4616971" cy="4467069"/>
          </a:xfrm>
          <a:prstGeom prst="ellipse">
            <a:avLst/>
          </a:prstGeom>
          <a:solidFill>
            <a:srgbClr val="09F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9107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194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7BDBC305-27DE-3844-B2AB-7A2223B246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33" b="1497"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11" name="Freeform: Shape 6">
            <a:extLst>
              <a:ext uri="{FF2B5EF4-FFF2-40B4-BE49-F238E27FC236}">
                <a16:creationId xmlns:a16="http://schemas.microsoft.com/office/drawing/2014/main" id="{B1193618-4E25-4CA2-A90E-01462093F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61374" y="1828154"/>
            <a:ext cx="2330626" cy="5029846"/>
          </a:xfrm>
          <a:custGeom>
            <a:avLst/>
            <a:gdLst>
              <a:gd name="connsiteX0" fmla="*/ 0 w 2330626"/>
              <a:gd name="connsiteY0" fmla="*/ 0 h 5029846"/>
              <a:gd name="connsiteX1" fmla="*/ 0 w 2330626"/>
              <a:gd name="connsiteY1" fmla="*/ 5029846 h 5029846"/>
              <a:gd name="connsiteX2" fmla="*/ 2330626 w 2330626"/>
              <a:gd name="connsiteY2" fmla="*/ 5029846 h 502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0626" h="5029846">
                <a:moveTo>
                  <a:pt x="0" y="0"/>
                </a:moveTo>
                <a:lnTo>
                  <a:pt x="0" y="5029846"/>
                </a:lnTo>
                <a:lnTo>
                  <a:pt x="2330626" y="5029846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F12FF4D-E606-4AA3-B554-24FD2B154309}"/>
              </a:ext>
            </a:extLst>
          </p:cNvPr>
          <p:cNvSpPr/>
          <p:nvPr/>
        </p:nvSpPr>
        <p:spPr>
          <a:xfrm>
            <a:off x="20" y="5977155"/>
            <a:ext cx="8391647" cy="707886"/>
          </a:xfrm>
          <a:prstGeom prst="rect">
            <a:avLst/>
          </a:prstGeom>
          <a:solidFill>
            <a:schemeClr val="tx1">
              <a:alpha val="43137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81BB828-C837-684B-B222-2AECD58525A3}"/>
              </a:ext>
            </a:extLst>
          </p:cNvPr>
          <p:cNvSpPr txBox="1"/>
          <p:nvPr/>
        </p:nvSpPr>
        <p:spPr>
          <a:xfrm>
            <a:off x="641289" y="5983553"/>
            <a:ext cx="720832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solidFill>
                  <a:schemeClr val="bg1"/>
                </a:solidFill>
              </a:rPr>
              <a:t>VARM-KALD KONTRAST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82142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31E93561-AF68-9041-A49D-7905103BB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74"/>
          <a:stretch/>
        </p:blipFill>
        <p:spPr>
          <a:xfrm>
            <a:off x="20" y="0"/>
            <a:ext cx="12191980" cy="7033364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93C3E232-1ABB-9C42-A71C-826105C52D8B}"/>
              </a:ext>
            </a:extLst>
          </p:cNvPr>
          <p:cNvSpPr txBox="1"/>
          <p:nvPr/>
        </p:nvSpPr>
        <p:spPr>
          <a:xfrm>
            <a:off x="6764055" y="2229632"/>
            <a:ext cx="508556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Den største </a:t>
            </a:r>
            <a:r>
              <a:rPr lang="nb-NO" sz="2800" b="1" dirty="0">
                <a:solidFill>
                  <a:schemeClr val="bg1"/>
                </a:solidFill>
              </a:rPr>
              <a:t>varm-kald-kontrasten </a:t>
            </a:r>
            <a:r>
              <a:rPr lang="nb-NO" sz="2800" dirty="0">
                <a:solidFill>
                  <a:schemeClr val="bg1"/>
                </a:solidFill>
              </a:rPr>
              <a:t>en kan få, er mellom rødoransje og blågrønn. Vi får en kald-varm-kontrast når varme og kalde farger blir satt opp mot hverandre. 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66237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790C671B-CE24-E540-A84D-4F13FB6D0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67" b="32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20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6DACA5A-1E1B-4949-B974-2EEAF022EB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20" y="10"/>
            <a:ext cx="6003738" cy="685799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00CBBA9-E0B9-594C-9A19-F136E3B02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39" r="14094"/>
          <a:stretch/>
        </p:blipFill>
        <p:spPr>
          <a:xfrm>
            <a:off x="6188244" y="10"/>
            <a:ext cx="600375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15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DB8ADB7E-B5F3-C244-AB0F-E5AA14D22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45" b="10955"/>
          <a:stretch/>
        </p:blipFill>
        <p:spPr>
          <a:xfrm>
            <a:off x="-1" y="-242944"/>
            <a:ext cx="12192001" cy="6037144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5FF15AFB-9879-5642-A9C3-12DFDB165721}"/>
              </a:ext>
            </a:extLst>
          </p:cNvPr>
          <p:cNvSpPr txBox="1"/>
          <p:nvPr/>
        </p:nvSpPr>
        <p:spPr>
          <a:xfrm>
            <a:off x="50103" y="6018789"/>
            <a:ext cx="12091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Johannes </a:t>
            </a:r>
            <a:r>
              <a:rPr lang="en-US" sz="2000" b="1" dirty="0" err="1">
                <a:latin typeface="+mj-lt"/>
              </a:rPr>
              <a:t>Itten</a:t>
            </a:r>
            <a:r>
              <a:rPr lang="en-US" sz="2000" b="1" dirty="0">
                <a:latin typeface="+mj-lt"/>
              </a:rPr>
              <a:t> (1888 – 1967) </a:t>
            </a:r>
            <a:r>
              <a:rPr lang="en-US" sz="2000" dirty="0" err="1">
                <a:latin typeface="+mj-lt"/>
              </a:rPr>
              <a:t>Lærer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Bauhausskolen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og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maler</a:t>
            </a:r>
            <a:r>
              <a:rPr lang="en-US" sz="2000" dirty="0">
                <a:latin typeface="+mj-lt"/>
              </a:rPr>
              <a:t>. </a:t>
            </a:r>
            <a:r>
              <a:rPr lang="en-US" sz="2000" dirty="0" err="1">
                <a:latin typeface="+mj-lt"/>
              </a:rPr>
              <a:t>Utviklet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fargesirkel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som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endret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synet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på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farger</a:t>
            </a:r>
            <a:r>
              <a:rPr lang="en-US" sz="2000" dirty="0">
                <a:latin typeface="+mj-lt"/>
              </a:rPr>
              <a:t>. Han la </a:t>
            </a:r>
            <a:r>
              <a:rPr lang="en-US" sz="2000" dirty="0" err="1">
                <a:latin typeface="+mj-lt"/>
              </a:rPr>
              <a:t>følelse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og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psykologi</a:t>
            </a:r>
            <a:r>
              <a:rPr lang="en-US" sz="2000" dirty="0">
                <a:latin typeface="+mj-lt"/>
              </a:rPr>
              <a:t> inn </a:t>
            </a:r>
            <a:r>
              <a:rPr lang="en-US" sz="2000" dirty="0" err="1">
                <a:latin typeface="+mj-lt"/>
              </a:rPr>
              <a:t>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fargene</a:t>
            </a:r>
            <a:r>
              <a:rPr lang="en-US" sz="2000" dirty="0">
                <a:latin typeface="+mj-lt"/>
              </a:rPr>
              <a:t>. Hans </a:t>
            </a:r>
            <a:r>
              <a:rPr lang="en-US" sz="2000" dirty="0" err="1">
                <a:latin typeface="+mj-lt"/>
              </a:rPr>
              <a:t>fargelære</a:t>
            </a:r>
            <a:r>
              <a:rPr lang="en-US" sz="2000" dirty="0">
                <a:latin typeface="+mj-lt"/>
              </a:rPr>
              <a:t> har </a:t>
            </a:r>
            <a:r>
              <a:rPr lang="en-US" sz="2000" dirty="0" err="1">
                <a:latin typeface="+mj-lt"/>
              </a:rPr>
              <a:t>hatt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og</a:t>
            </a:r>
            <a:r>
              <a:rPr lang="en-US" sz="2000" dirty="0">
                <a:latin typeface="+mj-lt"/>
              </a:rPr>
              <a:t> har </a:t>
            </a:r>
            <a:r>
              <a:rPr lang="en-US" sz="2000" dirty="0" err="1">
                <a:latin typeface="+mj-lt"/>
              </a:rPr>
              <a:t>fortsatt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stor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innflytelse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på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malere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og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designere</a:t>
            </a:r>
            <a:endParaRPr lang="nb-NO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7922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12" descr="Et bilde som inneholder stående, mann, holder, kvinne&#10;&#10;Automatisk generert beskrivelse">
            <a:extLst>
              <a:ext uri="{FF2B5EF4-FFF2-40B4-BE49-F238E27FC236}">
                <a16:creationId xmlns:a16="http://schemas.microsoft.com/office/drawing/2014/main" id="{BA55DBE8-DBB9-0D45-AA63-C03564DF6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20" y="10"/>
            <a:ext cx="5991706" cy="6857990"/>
          </a:xfrm>
          <a:prstGeom prst="rect">
            <a:avLst/>
          </a:prstGeom>
        </p:spPr>
      </p:pic>
      <p:pic>
        <p:nvPicPr>
          <p:cNvPr id="6" name="Plassholder for innhold 7" descr="Et bilde som inneholder grønn, vann, båt, sitter&#10;&#10;Automatisk generert beskrivelse">
            <a:extLst>
              <a:ext uri="{FF2B5EF4-FFF2-40B4-BE49-F238E27FC236}">
                <a16:creationId xmlns:a16="http://schemas.microsoft.com/office/drawing/2014/main" id="{A864DC98-1002-3044-82ED-9D1C27A463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25"/>
          <a:stretch/>
        </p:blipFill>
        <p:spPr>
          <a:xfrm>
            <a:off x="6200276" y="10"/>
            <a:ext cx="5991724" cy="685799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F651390-CA90-784A-AE25-0B0B228ACE75}"/>
              </a:ext>
            </a:extLst>
          </p:cNvPr>
          <p:cNvSpPr txBox="1"/>
          <p:nvPr/>
        </p:nvSpPr>
        <p:spPr>
          <a:xfrm>
            <a:off x="9196138" y="6338011"/>
            <a:ext cx="2918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Olafur Eliasson, </a:t>
            </a:r>
            <a:r>
              <a:rPr lang="nb-NO" dirty="0" err="1">
                <a:solidFill>
                  <a:schemeClr val="bg1"/>
                </a:solidFill>
              </a:rPr>
              <a:t>Aros</a:t>
            </a:r>
            <a:r>
              <a:rPr lang="nb-NO" dirty="0">
                <a:solidFill>
                  <a:schemeClr val="bg1"/>
                </a:solidFill>
              </a:rPr>
              <a:t>, Århus</a:t>
            </a:r>
          </a:p>
        </p:txBody>
      </p:sp>
    </p:spTree>
    <p:extLst>
      <p:ext uri="{BB962C8B-B14F-4D97-AF65-F5344CB8AC3E}">
        <p14:creationId xmlns:p14="http://schemas.microsoft.com/office/powerpoint/2010/main" val="3897500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49E370-B2A4-0945-A01C-CA66D1C55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009" y="44355"/>
            <a:ext cx="3545309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/>
              <a:t>Lys–</a:t>
            </a:r>
            <a:r>
              <a:rPr lang="en-US" sz="3200" b="1" dirty="0" err="1"/>
              <a:t>mørk</a:t>
            </a:r>
            <a:r>
              <a:rPr lang="en-US" sz="3200" b="1" dirty="0"/>
              <a:t> </a:t>
            </a:r>
            <a:r>
              <a:rPr lang="en-US" sz="3200" b="1" dirty="0" err="1"/>
              <a:t>kontrast</a:t>
            </a:r>
            <a:endParaRPr lang="en-US" sz="3200" b="1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6DF2E0B-F845-2045-ABCF-414C3F2C78DC}"/>
              </a:ext>
            </a:extLst>
          </p:cNvPr>
          <p:cNvSpPr/>
          <p:nvPr/>
        </p:nvSpPr>
        <p:spPr>
          <a:xfrm>
            <a:off x="702009" y="1468134"/>
            <a:ext cx="4207616" cy="3033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200" b="1" dirty="0" err="1">
                <a:latin typeface="+mj-lt"/>
              </a:rPr>
              <a:t>Valør</a:t>
            </a:r>
            <a:r>
              <a:rPr lang="en-US" sz="2200" dirty="0">
                <a:latin typeface="+mj-lt"/>
              </a:rPr>
              <a:t> </a:t>
            </a:r>
            <a:r>
              <a:rPr lang="en-US" sz="2200" dirty="0" err="1">
                <a:latin typeface="+mj-lt"/>
              </a:rPr>
              <a:t>er</a:t>
            </a:r>
            <a:r>
              <a:rPr lang="en-US" sz="2200" dirty="0">
                <a:latin typeface="+mj-lt"/>
              </a:rPr>
              <a:t> et </a:t>
            </a:r>
            <a:r>
              <a:rPr lang="en-US" sz="2200" dirty="0" err="1">
                <a:latin typeface="+mj-lt"/>
              </a:rPr>
              <a:t>mål</a:t>
            </a:r>
            <a:r>
              <a:rPr lang="en-US" sz="2200" dirty="0">
                <a:latin typeface="+mj-lt"/>
              </a:rPr>
              <a:t> for </a:t>
            </a:r>
            <a:r>
              <a:rPr lang="en-US" sz="2200" dirty="0" err="1">
                <a:latin typeface="+mj-lt"/>
              </a:rPr>
              <a:t>hvor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en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gitt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farge</a:t>
            </a:r>
            <a:r>
              <a:rPr lang="en-US" sz="2200" dirty="0">
                <a:latin typeface="+mj-lt"/>
              </a:rPr>
              <a:t> </a:t>
            </a:r>
            <a:r>
              <a:rPr lang="en-US" sz="2200" dirty="0" err="1">
                <a:latin typeface="+mj-lt"/>
              </a:rPr>
              <a:t>befinner</a:t>
            </a:r>
            <a:r>
              <a:rPr lang="en-US" sz="2200" dirty="0">
                <a:latin typeface="+mj-lt"/>
              </a:rPr>
              <a:t> seg </a:t>
            </a:r>
            <a:r>
              <a:rPr lang="en-US" sz="2200" dirty="0" err="1">
                <a:latin typeface="+mj-lt"/>
              </a:rPr>
              <a:t>langs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aksen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lyshet-mørkhet</a:t>
            </a:r>
            <a:r>
              <a:rPr lang="en-US" sz="2200" dirty="0">
                <a:latin typeface="+mj-lt"/>
              </a:rPr>
              <a:t>. Det handler om </a:t>
            </a:r>
            <a:r>
              <a:rPr lang="en-US" sz="2200" dirty="0" err="1">
                <a:latin typeface="+mj-lt"/>
              </a:rPr>
              <a:t>nyansen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som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plasserer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fargen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på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en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skala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fra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svart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til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hvitt</a:t>
            </a:r>
            <a:r>
              <a:rPr lang="en-US" sz="2200" dirty="0">
                <a:latin typeface="+mj-lt"/>
              </a:rPr>
              <a:t>. </a:t>
            </a:r>
            <a:r>
              <a:rPr lang="en-US" sz="2200" dirty="0" err="1">
                <a:latin typeface="+mj-lt"/>
              </a:rPr>
              <a:t>Kilde</a:t>
            </a:r>
            <a:r>
              <a:rPr lang="en-US" sz="2200" dirty="0">
                <a:latin typeface="+mj-lt"/>
              </a:rPr>
              <a:t>: </a:t>
            </a:r>
            <a:r>
              <a:rPr lang="en-US" dirty="0">
                <a:latin typeface="+mj-lt"/>
                <a:hlinkClick r:id="rId2"/>
              </a:rPr>
              <a:t>https://no.wikipedia.org/wiki/</a:t>
            </a:r>
            <a:r>
              <a:rPr lang="en-US" dirty="0" err="1">
                <a:latin typeface="+mj-lt"/>
                <a:hlinkClick r:id="rId2"/>
              </a:rPr>
              <a:t>Valør</a:t>
            </a:r>
            <a:r>
              <a:rPr lang="en-US" dirty="0">
                <a:latin typeface="+mj-lt"/>
                <a:hlinkClick r:id="rId2"/>
              </a:rPr>
              <a:t>_(</a:t>
            </a:r>
            <a:r>
              <a:rPr lang="en-US" dirty="0" err="1">
                <a:latin typeface="+mj-lt"/>
                <a:hlinkClick r:id="rId2"/>
              </a:rPr>
              <a:t>farge</a:t>
            </a:r>
            <a:r>
              <a:rPr lang="en-US" dirty="0">
                <a:latin typeface="+mj-lt"/>
                <a:hlinkClick r:id="rId2"/>
              </a:rPr>
              <a:t>)</a:t>
            </a:r>
            <a:endParaRPr lang="en-US" dirty="0">
              <a:latin typeface="+mj-lt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1500" dirty="0">
              <a:latin typeface="+mj-lt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1500" dirty="0">
              <a:latin typeface="+mj-lt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1500" dirty="0">
              <a:latin typeface="+mj-lt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1500" dirty="0">
              <a:latin typeface="+mj-lt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1500" dirty="0">
              <a:latin typeface="+mj-lt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1500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68AD441-84A6-3F4D-9260-3DFDBD2AE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9" r="12645" b="-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3B176E19-B41F-45D7-9117-0D2805689C9E}"/>
              </a:ext>
            </a:extLst>
          </p:cNvPr>
          <p:cNvSpPr txBox="1"/>
          <p:nvPr/>
        </p:nvSpPr>
        <p:spPr>
          <a:xfrm>
            <a:off x="816226" y="5969786"/>
            <a:ext cx="370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+mj-lt"/>
              </a:rPr>
              <a:t>Foto</a:t>
            </a:r>
            <a:r>
              <a:rPr lang="en-US" sz="1800" dirty="0">
                <a:latin typeface="+mj-lt"/>
              </a:rPr>
              <a:t>: Liv Inger Espedal</a:t>
            </a:r>
          </a:p>
        </p:txBody>
      </p:sp>
    </p:spTree>
    <p:extLst>
      <p:ext uri="{BB962C8B-B14F-4D97-AF65-F5344CB8AC3E}">
        <p14:creationId xmlns:p14="http://schemas.microsoft.com/office/powerpoint/2010/main" val="1147678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517F9E5-E728-0243-909A-21C4316E9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61" b="16739"/>
          <a:stretch/>
        </p:blipFill>
        <p:spPr>
          <a:xfrm>
            <a:off x="20" y="-84221"/>
            <a:ext cx="12191980" cy="72933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C6BC8A81-3F95-4D32-B17F-0DA2FAFA56A0}"/>
              </a:ext>
            </a:extLst>
          </p:cNvPr>
          <p:cNvSpPr/>
          <p:nvPr/>
        </p:nvSpPr>
        <p:spPr>
          <a:xfrm>
            <a:off x="0" y="6108434"/>
            <a:ext cx="12191960" cy="707886"/>
          </a:xfrm>
          <a:prstGeom prst="rect">
            <a:avLst/>
          </a:prstGeom>
          <a:solidFill>
            <a:schemeClr val="tx1">
              <a:alpha val="43137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E05DAF9-594E-B742-B282-491D60973420}"/>
              </a:ext>
            </a:extLst>
          </p:cNvPr>
          <p:cNvSpPr txBox="1"/>
          <p:nvPr/>
        </p:nvSpPr>
        <p:spPr>
          <a:xfrm>
            <a:off x="641267" y="6107065"/>
            <a:ext cx="52845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solidFill>
                  <a:schemeClr val="bg1"/>
                </a:solidFill>
              </a:rPr>
              <a:t>LYS-MØRK-KONTRAST</a:t>
            </a:r>
          </a:p>
          <a:p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F99AA4F-9D2A-4743-BEB4-268898FD5D41}"/>
              </a:ext>
            </a:extLst>
          </p:cNvPr>
          <p:cNvSpPr txBox="1"/>
          <p:nvPr/>
        </p:nvSpPr>
        <p:spPr>
          <a:xfrm>
            <a:off x="641267" y="6783433"/>
            <a:ext cx="370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bg1">
                    <a:lumMod val="85000"/>
                  </a:schemeClr>
                </a:solidFill>
                <a:latin typeface="+mj-lt"/>
              </a:rPr>
              <a:t>Foto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: Liv Inger Espedal</a:t>
            </a:r>
          </a:p>
        </p:txBody>
      </p:sp>
    </p:spTree>
    <p:extLst>
      <p:ext uri="{BB962C8B-B14F-4D97-AF65-F5344CB8AC3E}">
        <p14:creationId xmlns:p14="http://schemas.microsoft.com/office/powerpoint/2010/main" val="3164354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0B3CB9ED-D139-BC40-9E12-D19F9CCE91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20" y="0"/>
            <a:ext cx="12191980" cy="703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34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757F4306-E290-B145-B4C6-5FA622667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30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310BAFA-4AD8-1D4B-B6DE-1410C0BB3C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83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page1image4910048">
            <a:extLst>
              <a:ext uri="{FF2B5EF4-FFF2-40B4-BE49-F238E27FC236}">
                <a16:creationId xmlns:a16="http://schemas.microsoft.com/office/drawing/2014/main" id="{0327E1C3-4F72-A640-9864-D9718340139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7" t="6311" r="11981" b="5848"/>
          <a:stretch/>
        </p:blipFill>
        <p:spPr bwMode="auto">
          <a:xfrm rot="1657019">
            <a:off x="804887" y="1302401"/>
            <a:ext cx="4964647" cy="50923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ktangel 2"/>
          <p:cNvSpPr/>
          <p:nvPr/>
        </p:nvSpPr>
        <p:spPr>
          <a:xfrm>
            <a:off x="6667019" y="1494092"/>
            <a:ext cx="4579715" cy="4708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nb-NO" sz="2000" b="1" dirty="0" err="1">
                <a:solidFill>
                  <a:srgbClr val="0E0E0E"/>
                </a:solidFill>
              </a:rPr>
              <a:t>Ittens</a:t>
            </a:r>
            <a:r>
              <a:rPr lang="nb-NO" sz="2000" b="1" dirty="0">
                <a:solidFill>
                  <a:srgbClr val="0E0E0E"/>
                </a:solidFill>
              </a:rPr>
              <a:t> fargesirkel er delt inn i: </a:t>
            </a:r>
          </a:p>
          <a:p>
            <a:endParaRPr lang="nb-NO" sz="2000" b="1" dirty="0">
              <a:solidFill>
                <a:srgbClr val="0E0E0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>
                <a:solidFill>
                  <a:srgbClr val="0E0E0E"/>
                </a:solidFill>
              </a:rPr>
              <a:t>3 primærfarger:</a:t>
            </a:r>
            <a:br>
              <a:rPr lang="nb-NO" sz="2000" b="1" dirty="0">
                <a:solidFill>
                  <a:srgbClr val="0E0E0E"/>
                </a:solidFill>
              </a:rPr>
            </a:br>
            <a:r>
              <a:rPr lang="nb-NO" sz="2000" b="0" dirty="0">
                <a:solidFill>
                  <a:srgbClr val="0E0E0E"/>
                </a:solidFill>
              </a:rPr>
              <a:t>Rød - Gul – Blå</a:t>
            </a:r>
            <a:br>
              <a:rPr lang="nb-NO" sz="2000" dirty="0">
                <a:solidFill>
                  <a:srgbClr val="0E0E0E"/>
                </a:solidFill>
              </a:rPr>
            </a:br>
            <a:endParaRPr lang="nb-NO" sz="2000" dirty="0">
              <a:solidFill>
                <a:srgbClr val="0E0E0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>
                <a:solidFill>
                  <a:srgbClr val="0E0E0E"/>
                </a:solidFill>
              </a:rPr>
              <a:t>3 sekundærfarger</a:t>
            </a:r>
            <a:r>
              <a:rPr lang="nb-NO" sz="2000" b="0" dirty="0">
                <a:solidFill>
                  <a:srgbClr val="0E0E0E"/>
                </a:solidFill>
              </a:rPr>
              <a:t>: </a:t>
            </a:r>
            <a:br>
              <a:rPr lang="nb-NO" sz="2000" b="0" dirty="0">
                <a:solidFill>
                  <a:srgbClr val="0E0E0E"/>
                </a:solidFill>
              </a:rPr>
            </a:br>
            <a:r>
              <a:rPr lang="nb-NO" sz="2000" b="0" dirty="0">
                <a:solidFill>
                  <a:srgbClr val="0E0E0E"/>
                </a:solidFill>
              </a:rPr>
              <a:t>Blanding av to primærfarger: </a:t>
            </a:r>
            <a:br>
              <a:rPr lang="nb-NO" sz="2000" b="0" dirty="0">
                <a:solidFill>
                  <a:srgbClr val="0E0E0E"/>
                </a:solidFill>
              </a:rPr>
            </a:br>
            <a:r>
              <a:rPr lang="nb-NO" sz="2000" b="0" dirty="0">
                <a:solidFill>
                  <a:srgbClr val="0E0E0E"/>
                </a:solidFill>
              </a:rPr>
              <a:t>Orange -  Grønn -  Fiolett</a:t>
            </a:r>
            <a:br>
              <a:rPr lang="nb-NO" sz="2000" dirty="0">
                <a:solidFill>
                  <a:srgbClr val="0E0E0E"/>
                </a:solidFill>
              </a:rPr>
            </a:br>
            <a:endParaRPr lang="nb-NO" sz="2000" dirty="0">
              <a:solidFill>
                <a:srgbClr val="0E0E0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>
                <a:solidFill>
                  <a:srgbClr val="0E0E0E"/>
                </a:solidFill>
              </a:rPr>
              <a:t>6 </a:t>
            </a:r>
            <a:r>
              <a:rPr lang="nb-NO" sz="2000" b="1" dirty="0" err="1">
                <a:solidFill>
                  <a:srgbClr val="0E0E0E"/>
                </a:solidFill>
              </a:rPr>
              <a:t>tærtiærfarger</a:t>
            </a:r>
            <a:r>
              <a:rPr lang="nb-NO" sz="2000" b="1" dirty="0">
                <a:solidFill>
                  <a:srgbClr val="0E0E0E"/>
                </a:solidFill>
              </a:rPr>
              <a:t>: </a:t>
            </a:r>
            <a:br>
              <a:rPr lang="nb-NO" sz="2000" b="1" dirty="0">
                <a:solidFill>
                  <a:srgbClr val="0E0E0E"/>
                </a:solidFill>
              </a:rPr>
            </a:br>
            <a:r>
              <a:rPr lang="nb-NO" sz="2000" b="0" dirty="0">
                <a:solidFill>
                  <a:srgbClr val="0E0E0E"/>
                </a:solidFill>
              </a:rPr>
              <a:t>Blanding av en primærfarge og en sekundærfarge</a:t>
            </a:r>
            <a:r>
              <a:rPr lang="nb-NO" sz="2000" dirty="0">
                <a:solidFill>
                  <a:srgbClr val="0E0E0E"/>
                </a:solidFill>
              </a:rPr>
              <a:t>:</a:t>
            </a:r>
            <a:br>
              <a:rPr lang="nb-NO" sz="2000" dirty="0">
                <a:solidFill>
                  <a:srgbClr val="0E0E0E"/>
                </a:solidFill>
              </a:rPr>
            </a:br>
            <a:r>
              <a:rPr lang="nb-NO" sz="2000" dirty="0" err="1">
                <a:solidFill>
                  <a:srgbClr val="0E0E0E"/>
                </a:solidFill>
              </a:rPr>
              <a:t>G</a:t>
            </a:r>
            <a:r>
              <a:rPr lang="nb-NO" sz="2000" b="0" dirty="0" err="1">
                <a:solidFill>
                  <a:srgbClr val="0E0E0E"/>
                </a:solidFill>
              </a:rPr>
              <a:t>ulorange</a:t>
            </a:r>
            <a:r>
              <a:rPr lang="nb-NO" sz="2000" dirty="0">
                <a:solidFill>
                  <a:srgbClr val="0E0E0E"/>
                </a:solidFill>
              </a:rPr>
              <a:t>  -  </a:t>
            </a:r>
            <a:r>
              <a:rPr lang="nb-NO" sz="2000" dirty="0" err="1">
                <a:solidFill>
                  <a:srgbClr val="0E0E0E"/>
                </a:solidFill>
              </a:rPr>
              <a:t>Rødorange</a:t>
            </a:r>
            <a:r>
              <a:rPr lang="nb-NO" sz="2000" dirty="0">
                <a:solidFill>
                  <a:srgbClr val="0E0E0E"/>
                </a:solidFill>
              </a:rPr>
              <a:t>  -  Rødlilla  -  Blålilla  -  </a:t>
            </a:r>
            <a:r>
              <a:rPr lang="nb-NO" sz="2000" b="0" dirty="0">
                <a:solidFill>
                  <a:srgbClr val="0E0E0E"/>
                </a:solidFill>
              </a:rPr>
              <a:t>Blågrønn – Gulgrønn</a:t>
            </a:r>
          </a:p>
          <a:p>
            <a:endParaRPr lang="nb-NO" sz="2000" b="0" dirty="0">
              <a:solidFill>
                <a:srgbClr val="0E0E0E"/>
              </a:solidFill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D1A723B6-90D1-42C4-8949-DF1E72AEE5F5}"/>
              </a:ext>
            </a:extLst>
          </p:cNvPr>
          <p:cNvSpPr txBox="1"/>
          <p:nvPr/>
        </p:nvSpPr>
        <p:spPr>
          <a:xfrm>
            <a:off x="1088020" y="441794"/>
            <a:ext cx="4629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>
                <a:solidFill>
                  <a:srgbClr val="0E0E0E"/>
                </a:solidFill>
                <a:latin typeface="+mj-lt"/>
              </a:rPr>
              <a:t>Johannes </a:t>
            </a:r>
            <a:r>
              <a:rPr lang="nb-NO" sz="3200" b="1" dirty="0" err="1">
                <a:solidFill>
                  <a:srgbClr val="0E0E0E"/>
                </a:solidFill>
                <a:latin typeface="+mj-lt"/>
              </a:rPr>
              <a:t>Ittens</a:t>
            </a:r>
            <a:r>
              <a:rPr lang="nb-NO" sz="3200" b="1" dirty="0">
                <a:solidFill>
                  <a:srgbClr val="0E0E0E"/>
                </a:solidFill>
                <a:latin typeface="+mj-lt"/>
              </a:rPr>
              <a:t> fargesirkel</a:t>
            </a:r>
            <a:endParaRPr lang="nb-NO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7806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52044" y="576038"/>
            <a:ext cx="2926466" cy="815975"/>
          </a:xfrm>
        </p:spPr>
        <p:txBody>
          <a:bodyPr>
            <a:normAutofit/>
          </a:bodyPr>
          <a:lstStyle/>
          <a:p>
            <a:r>
              <a:rPr lang="nb-NO" b="1" dirty="0"/>
              <a:t>Farge er tre ting: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343400" y="476251"/>
            <a:ext cx="7011988" cy="5384800"/>
          </a:xfrm>
        </p:spPr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graphicFrame>
        <p:nvGraphicFramePr>
          <p:cNvPr id="5" name="Tabell 5">
            <a:extLst>
              <a:ext uri="{FF2B5EF4-FFF2-40B4-BE49-F238E27FC236}">
                <a16:creationId xmlns:a16="http://schemas.microsoft.com/office/drawing/2014/main" id="{B501E67D-2B00-4415-9F8A-7D55583C1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409934"/>
              </p:ext>
            </p:extLst>
          </p:nvPr>
        </p:nvGraphicFramePr>
        <p:xfrm>
          <a:off x="580663" y="1869413"/>
          <a:ext cx="11030673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5473">
                  <a:extLst>
                    <a:ext uri="{9D8B030D-6E8A-4147-A177-3AD203B41FA5}">
                      <a16:colId xmlns:a16="http://schemas.microsoft.com/office/drawing/2014/main" val="3629068683"/>
                    </a:ext>
                  </a:extLst>
                </a:gridCol>
                <a:gridCol w="4026061">
                  <a:extLst>
                    <a:ext uri="{9D8B030D-6E8A-4147-A177-3AD203B41FA5}">
                      <a16:colId xmlns:a16="http://schemas.microsoft.com/office/drawing/2014/main" val="685778596"/>
                    </a:ext>
                  </a:extLst>
                </a:gridCol>
                <a:gridCol w="3289139">
                  <a:extLst>
                    <a:ext uri="{9D8B030D-6E8A-4147-A177-3AD203B41FA5}">
                      <a16:colId xmlns:a16="http://schemas.microsoft.com/office/drawing/2014/main" val="30240877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dirty="0">
                          <a:solidFill>
                            <a:schemeClr val="tx1"/>
                          </a:solidFill>
                        </a:rPr>
                        <a:t>Farget lys, ulike bølgelengder</a:t>
                      </a:r>
                    </a:p>
                    <a:p>
                      <a:endParaRPr lang="nb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dirty="0">
                          <a:solidFill>
                            <a:schemeClr val="tx1"/>
                          </a:solidFill>
                        </a:rPr>
                        <a:t>Gjenstander som reflekterer lyset</a:t>
                      </a:r>
                    </a:p>
                    <a:p>
                      <a:endParaRPr lang="nb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dirty="0">
                          <a:solidFill>
                            <a:schemeClr val="tx1"/>
                          </a:solidFill>
                        </a:rPr>
                        <a:t>Vårt øye og vår hjerne som oppfatter og tolker det vi ser</a:t>
                      </a:r>
                    </a:p>
                    <a:p>
                      <a:endParaRPr lang="nb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06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 dirty="0"/>
                    </a:p>
                    <a:p>
                      <a:endParaRPr lang="nb-NO" dirty="0"/>
                    </a:p>
                    <a:p>
                      <a:endParaRPr lang="nb-NO" dirty="0"/>
                    </a:p>
                    <a:p>
                      <a:endParaRPr lang="nb-NO" dirty="0"/>
                    </a:p>
                    <a:p>
                      <a:endParaRPr lang="nb-NO" dirty="0"/>
                    </a:p>
                    <a:p>
                      <a:endParaRPr lang="nb-NO" dirty="0"/>
                    </a:p>
                    <a:p>
                      <a:endParaRPr lang="nb-NO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034051"/>
                  </a:ext>
                </a:extLst>
              </a:tr>
            </a:tbl>
          </a:graphicData>
        </a:graphic>
      </p:graphicFrame>
      <p:pic>
        <p:nvPicPr>
          <p:cNvPr id="6" name="Bilde 5">
            <a:extLst>
              <a:ext uri="{FF2B5EF4-FFF2-40B4-BE49-F238E27FC236}">
                <a16:creationId xmlns:a16="http://schemas.microsoft.com/office/drawing/2014/main" id="{377424E7-B0B2-45C7-B062-A6EF87A2E9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02" r="8435"/>
          <a:stretch/>
        </p:blipFill>
        <p:spPr>
          <a:xfrm>
            <a:off x="743103" y="2963119"/>
            <a:ext cx="3344349" cy="1603043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6FDF26F-D73C-D74B-8BB8-858B9BFD1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9320" y="2963119"/>
            <a:ext cx="2225917" cy="160304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D8DE44F1-93F5-5D4A-A954-BB428D7C9F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776" b="24161"/>
          <a:stretch/>
        </p:blipFill>
        <p:spPr>
          <a:xfrm>
            <a:off x="4699002" y="2963119"/>
            <a:ext cx="3215982" cy="160304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5749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2E82E1B-89DA-7F49-A089-763F5BAB8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04" r="-1" b="-1"/>
          <a:stretch/>
        </p:blipFill>
        <p:spPr>
          <a:xfrm>
            <a:off x="20" y="1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Plassholder for innhold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9" r="1" b="2094"/>
          <a:stretch/>
        </p:blipFill>
        <p:spPr>
          <a:xfrm>
            <a:off x="5790353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0159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15E808BB-1157-2D4D-A1D6-857B6725B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67" b="31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58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25BDE71-BA36-AA4D-A36F-5A34CF59B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E0C06E2B-BBB7-4D66-BAB8-C63F7BA405F7}"/>
              </a:ext>
            </a:extLst>
          </p:cNvPr>
          <p:cNvSpPr txBox="1"/>
          <p:nvPr/>
        </p:nvSpPr>
        <p:spPr>
          <a:xfrm>
            <a:off x="101982" y="6370839"/>
            <a:ext cx="266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bg1">
                    <a:lumMod val="85000"/>
                  </a:schemeClr>
                </a:solidFill>
                <a:latin typeface="+mj-lt"/>
              </a:rPr>
              <a:t>Foto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: Liv Inger Espedal</a:t>
            </a:r>
          </a:p>
        </p:txBody>
      </p:sp>
    </p:spTree>
    <p:extLst>
      <p:ext uri="{BB962C8B-B14F-4D97-AF65-F5344CB8AC3E}">
        <p14:creationId xmlns:p14="http://schemas.microsoft.com/office/powerpoint/2010/main" val="1282018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ACDA27E-F74D-004B-9C4D-4577BC86EC7F}"/>
              </a:ext>
            </a:extLst>
          </p:cNvPr>
          <p:cNvSpPr/>
          <p:nvPr/>
        </p:nvSpPr>
        <p:spPr>
          <a:xfrm>
            <a:off x="1397330" y="641113"/>
            <a:ext cx="652351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200" b="1" dirty="0" err="1"/>
              <a:t>Ittens</a:t>
            </a:r>
            <a:r>
              <a:rPr lang="nb-NO" sz="3200" b="1" dirty="0"/>
              <a:t> 7 fargekontraster</a:t>
            </a:r>
          </a:p>
          <a:p>
            <a:endParaRPr lang="nb-NO" sz="3200" b="1" dirty="0"/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Fargens egenkontrast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>
                <a:highlight>
                  <a:srgbClr val="C0C0C0"/>
                </a:highlight>
              </a:rPr>
              <a:t>Komplementærkontrasten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>
                <a:highlight>
                  <a:srgbClr val="C0C0C0"/>
                </a:highlight>
              </a:rPr>
              <a:t>Lys-mørk-kontrasten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>
                <a:highlight>
                  <a:srgbClr val="C0C0C0"/>
                </a:highlight>
              </a:rPr>
              <a:t>Kald-varm-kontrasten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Simultankontrasten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Kvalitetskontrasten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Kvantitetskontrasten</a:t>
            </a:r>
          </a:p>
        </p:txBody>
      </p:sp>
      <p:sp>
        <p:nvSpPr>
          <p:cNvPr id="5" name="Pil venstre 4">
            <a:extLst>
              <a:ext uri="{FF2B5EF4-FFF2-40B4-BE49-F238E27FC236}">
                <a16:creationId xmlns:a16="http://schemas.microsoft.com/office/drawing/2014/main" id="{5816DB73-D19F-3141-80E6-90D85B81B4BF}"/>
              </a:ext>
            </a:extLst>
          </p:cNvPr>
          <p:cNvSpPr/>
          <p:nvPr/>
        </p:nvSpPr>
        <p:spPr>
          <a:xfrm>
            <a:off x="6201901" y="2501307"/>
            <a:ext cx="2090057" cy="187175"/>
          </a:xfrm>
          <a:prstGeom prst="leftArrow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CDD6A67-8603-AF4B-B3C2-0A544069DF1A}"/>
              </a:ext>
            </a:extLst>
          </p:cNvPr>
          <p:cNvSpPr txBox="1"/>
          <p:nvPr/>
        </p:nvSpPr>
        <p:spPr>
          <a:xfrm>
            <a:off x="8660744" y="2548100"/>
            <a:ext cx="3226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Vi skal jobbe med disse fargekontrastene</a:t>
            </a:r>
          </a:p>
        </p:txBody>
      </p:sp>
      <p:sp>
        <p:nvSpPr>
          <p:cNvPr id="3" name="Pil venstre 4">
            <a:extLst>
              <a:ext uri="{FF2B5EF4-FFF2-40B4-BE49-F238E27FC236}">
                <a16:creationId xmlns:a16="http://schemas.microsoft.com/office/drawing/2014/main" id="{5BDA2803-9E5E-4E99-AA54-308C1654F065}"/>
              </a:ext>
            </a:extLst>
          </p:cNvPr>
          <p:cNvSpPr/>
          <p:nvPr/>
        </p:nvSpPr>
        <p:spPr>
          <a:xfrm>
            <a:off x="6201900" y="2963599"/>
            <a:ext cx="2090057" cy="187175"/>
          </a:xfrm>
          <a:prstGeom prst="leftArrow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il venstre 4">
            <a:extLst>
              <a:ext uri="{FF2B5EF4-FFF2-40B4-BE49-F238E27FC236}">
                <a16:creationId xmlns:a16="http://schemas.microsoft.com/office/drawing/2014/main" id="{9503991A-2457-449E-836F-9E0E3CB261B5}"/>
              </a:ext>
            </a:extLst>
          </p:cNvPr>
          <p:cNvSpPr/>
          <p:nvPr/>
        </p:nvSpPr>
        <p:spPr>
          <a:xfrm>
            <a:off x="6201901" y="3425892"/>
            <a:ext cx="2090057" cy="187175"/>
          </a:xfrm>
          <a:prstGeom prst="leftArrow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3666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5e73098-4f32-4f43-b793-ca1972a18c8b">7W35WXTJF3UW-18797346-88914</_dlc_DocId>
    <_dlc_DocIdUrl xmlns="e5e73098-4f32-4f43-b793-ca1972a18c8b">
      <Url>https://norduniversitet.sharepoint.com/sites/Felles_FLU/_layouts/15/DocIdRedir.aspx?ID=7W35WXTJF3UW-18797346-88914</Url>
      <Description>7W35WXTJF3UW-18797346-88914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114761A559EC84F827B081058ED424B" ma:contentTypeVersion="304" ma:contentTypeDescription="Opprett et nytt dokument." ma:contentTypeScope="" ma:versionID="a4d63ef6bcce8736f1801698147c89aa">
  <xsd:schema xmlns:xsd="http://www.w3.org/2001/XMLSchema" xmlns:xs="http://www.w3.org/2001/XMLSchema" xmlns:p="http://schemas.microsoft.com/office/2006/metadata/properties" xmlns:ns2="e5e73098-4f32-4f43-b793-ca1972a18c8b" xmlns:ns3="1ef71923-04ea-4f01-8302-5c4f8b705479" targetNamespace="http://schemas.microsoft.com/office/2006/metadata/properties" ma:root="true" ma:fieldsID="6af1ced0eb79928b2499eea32be8b2f8" ns2:_="" ns3:_="">
    <xsd:import namespace="e5e73098-4f32-4f43-b793-ca1972a18c8b"/>
    <xsd:import namespace="1ef71923-04ea-4f01-8302-5c4f8b70547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73098-4f32-4f43-b793-ca1972a18c8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f71923-04ea-4f01-8302-5c4f8b7054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539A18-9169-482D-B0EF-2564C525D66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23391B0-9301-4F6A-BA14-F353C3A868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273126-D548-458D-B618-48B8F65F3FFD}">
  <ds:schemaRefs>
    <ds:schemaRef ds:uri="http://schemas.microsoft.com/office/2006/metadata/properties"/>
    <ds:schemaRef ds:uri="http://schemas.microsoft.com/office/infopath/2007/PartnerControls"/>
    <ds:schemaRef ds:uri="e5e73098-4f32-4f43-b793-ca1972a18c8b"/>
  </ds:schemaRefs>
</ds:datastoreItem>
</file>

<file path=customXml/itemProps4.xml><?xml version="1.0" encoding="utf-8"?>
<ds:datastoreItem xmlns:ds="http://schemas.openxmlformats.org/officeDocument/2006/customXml" ds:itemID="{0D405943-D8F7-40E4-9207-71C42840DD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e73098-4f32-4f43-b793-ca1972a18c8b"/>
    <ds:schemaRef ds:uri="1ef71923-04ea-4f01-8302-5c4f8b7054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</Words>
  <Application>Microsoft Office PowerPoint</Application>
  <PresentationFormat>Widescreen</PresentationFormat>
  <Paragraphs>53</Paragraphs>
  <Slides>24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Office-tema</vt:lpstr>
      <vt:lpstr>Ittens fargesirkel</vt:lpstr>
      <vt:lpstr>PowerPoint-presentasjon</vt:lpstr>
      <vt:lpstr>PowerPoint-presentasjon</vt:lpstr>
      <vt:lpstr>PowerPoint-presentasjon</vt:lpstr>
      <vt:lpstr>Farge er tre ting: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Lys–mørk kontrast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Ittens fargesirkel</dc:title>
  <dc:creator>Liv Inger Espedal</dc:creator>
  <cp:lastModifiedBy>Hilde Hermansen</cp:lastModifiedBy>
  <cp:revision>7</cp:revision>
  <dcterms:created xsi:type="dcterms:W3CDTF">2019-12-03T18:35:35Z</dcterms:created>
  <dcterms:modified xsi:type="dcterms:W3CDTF">2020-11-18T09:41:41Z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0x0101000114761A559EC84F827B081058ED424B</vt:lpwstr>
  </property>
  <property fmtid="{D5CDD505-2E9C-101B-9397-08002B2CF9AE}" pid="3" name="_dlc_DocIdItemGuid">
    <vt:lpwstr>fd1fd703-436c-4184-bdc8-ff1895ea7435</vt:lpwstr>
  </property>
  <property fmtid="{D5CDD505-2E9C-101B-9397-08002B2CF9AE}" pid="4" name="MSIP_Label_43b303ab-7198-40dd-8c74-47e8ccb3836e_Enabled">
    <vt:lpwstr>true</vt:lpwstr>
  </property>
  <property fmtid="{D5CDD505-2E9C-101B-9397-08002B2CF9AE}" pid="5" name="MSIP_Label_43b303ab-7198-40dd-8c74-47e8ccb3836e_SetDate">
    <vt:lpwstr>2020-10-30T12:48:33Z</vt:lpwstr>
  </property>
  <property fmtid="{D5CDD505-2E9C-101B-9397-08002B2CF9AE}" pid="6" name="MSIP_Label_43b303ab-7198-40dd-8c74-47e8ccb3836e_Method">
    <vt:lpwstr>Standard</vt:lpwstr>
  </property>
  <property fmtid="{D5CDD505-2E9C-101B-9397-08002B2CF9AE}" pid="7" name="MSIP_Label_43b303ab-7198-40dd-8c74-47e8ccb3836e_Name">
    <vt:lpwstr>43b303ab-7198-40dd-8c74-47e8ccb3836e</vt:lpwstr>
  </property>
  <property fmtid="{D5CDD505-2E9C-101B-9397-08002B2CF9AE}" pid="8" name="MSIP_Label_43b303ab-7198-40dd-8c74-47e8ccb3836e_SiteId">
    <vt:lpwstr>fed13d9f-21df-485d-909a-231f3c6d16f0</vt:lpwstr>
  </property>
  <property fmtid="{D5CDD505-2E9C-101B-9397-08002B2CF9AE}" pid="9" name="MSIP_Label_43b303ab-7198-40dd-8c74-47e8ccb3836e_ActionId">
    <vt:lpwstr/>
  </property>
  <property fmtid="{D5CDD505-2E9C-101B-9397-08002B2CF9AE}" pid="10" name="MSIP_Label_43b303ab-7198-40dd-8c74-47e8ccb3836e_ContentBits">
    <vt:lpwstr>0</vt:lpwstr>
  </property>
</Properties>
</file>