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65" r:id="rId3"/>
    <p:sldId id="263" r:id="rId4"/>
    <p:sldId id="264" r:id="rId5"/>
    <p:sldId id="261" r:id="rId6"/>
    <p:sldId id="262" r:id="rId7"/>
    <p:sldId id="267" r:id="rId8"/>
    <p:sldId id="257" r:id="rId9"/>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E50A"/>
    <a:srgbClr val="FAB702"/>
    <a:srgbClr val="F7E286"/>
    <a:srgbClr val="FFFFCC"/>
    <a:srgbClr val="DEE94C"/>
    <a:srgbClr val="FFFF99"/>
    <a:srgbClr val="35A791"/>
    <a:srgbClr val="CB48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0" autoAdjust="0"/>
    <p:restoredTop sz="96272" autoAdjust="0"/>
  </p:normalViewPr>
  <p:slideViewPr>
    <p:cSldViewPr snapToGrid="0">
      <p:cViewPr varScale="1">
        <p:scale>
          <a:sx n="103" d="100"/>
          <a:sy n="103" d="100"/>
        </p:scale>
        <p:origin x="126" y="53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7F97B2-BED2-4AAB-98C5-5B4D9DEA24BC}" type="datetimeFigureOut">
              <a:rPr lang="nb-NO" smtClean="0"/>
              <a:t>11.03.2019</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015DF2-07FA-48C5-A82A-33D1BB425DA3}" type="slidenum">
              <a:rPr lang="nb-NO" smtClean="0"/>
              <a:t>‹#›</a:t>
            </a:fld>
            <a:endParaRPr lang="nb-NO"/>
          </a:p>
        </p:txBody>
      </p:sp>
    </p:spTree>
    <p:extLst>
      <p:ext uri="{BB962C8B-B14F-4D97-AF65-F5344CB8AC3E}">
        <p14:creationId xmlns:p14="http://schemas.microsoft.com/office/powerpoint/2010/main" val="824965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Denne presentasjonen</a:t>
            </a:r>
            <a:r>
              <a:rPr lang="nb-NO" baseline="0" dirty="0"/>
              <a:t> om primærfargen gul er laget for å bruke i en times undervisning. Her kan du endre eller legge til det du synes er aktuelt til undervisningen. Det er en enkel presentasjon og eksempler på enkle øvelser som er tenkt å passe til en hel klasse i et klasserom. Det som står i notater her, som du vil ta opp, forteller/forklarer eller stiller du spørsmål ved slik elevene forstår det som blir sagt.  </a:t>
            </a:r>
            <a:endParaRPr lang="nb-NO" dirty="0"/>
          </a:p>
          <a:p>
            <a:endParaRPr lang="nb-NO"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Presentasjonen er laget først og fremst for 1. – 4. trinn i kunst og håndverk. </a:t>
            </a:r>
            <a:r>
              <a:rPr lang="nb-NO" sz="1200" kern="1200" dirty="0">
                <a:solidFill>
                  <a:schemeClr val="tx1"/>
                </a:solidFill>
                <a:effectLst/>
                <a:latin typeface="+mn-lt"/>
                <a:ea typeface="+mn-ea"/>
                <a:cs typeface="+mn-cs"/>
              </a:rPr>
              <a:t>Det kan også brukes for eksempel i norsk med tema historie, naturfag med tema lys og KRLE med tema kunst og estetiske utrykk til forskjellige trosretninger, eller</a:t>
            </a:r>
            <a:r>
              <a:rPr lang="nb-NO" sz="1200" kern="1200" baseline="0" dirty="0">
                <a:solidFill>
                  <a:schemeClr val="tx1"/>
                </a:solidFill>
                <a:effectLst/>
                <a:latin typeface="+mn-lt"/>
                <a:ea typeface="+mn-ea"/>
                <a:cs typeface="+mn-cs"/>
              </a:rPr>
              <a:t> </a:t>
            </a:r>
            <a:r>
              <a:rPr lang="nb-NO" sz="1200" kern="1200" dirty="0">
                <a:solidFill>
                  <a:schemeClr val="tx1"/>
                </a:solidFill>
                <a:effectLst/>
                <a:latin typeface="+mn-lt"/>
                <a:ea typeface="+mn-ea"/>
                <a:cs typeface="+mn-cs"/>
              </a:rPr>
              <a:t>bruke dette i et tverrfaglig prosjekt.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Dette er også fint å bruke til aktiviteter som er knyttet</a:t>
            </a:r>
            <a:r>
              <a:rPr lang="nb-NO" sz="1200" kern="1200" baseline="0" dirty="0">
                <a:solidFill>
                  <a:schemeClr val="tx1"/>
                </a:solidFill>
                <a:effectLst/>
                <a:latin typeface="+mn-lt"/>
                <a:ea typeface="+mn-ea"/>
                <a:cs typeface="+mn-cs"/>
              </a:rPr>
              <a:t> til </a:t>
            </a:r>
            <a:r>
              <a:rPr lang="nb-NO" sz="1200" kern="1200" dirty="0">
                <a:solidFill>
                  <a:schemeClr val="tx1"/>
                </a:solidFill>
                <a:effectLst/>
                <a:latin typeface="+mn-lt"/>
                <a:ea typeface="+mn-ea"/>
                <a:cs typeface="+mn-cs"/>
              </a:rPr>
              <a:t>høytider som for eksempel innhøsting, jul, fastelavn/karneval,</a:t>
            </a:r>
            <a:r>
              <a:rPr lang="nb-NO" sz="1200" kern="1200" baseline="0" dirty="0">
                <a:solidFill>
                  <a:schemeClr val="tx1"/>
                </a:solidFill>
                <a:effectLst/>
                <a:latin typeface="+mn-lt"/>
                <a:ea typeface="+mn-ea"/>
                <a:cs typeface="+mn-cs"/>
              </a:rPr>
              <a:t> påske,17. mai eller sommeravslutning på alle trinn. </a:t>
            </a: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fld id="{01015DF2-07FA-48C5-A82A-33D1BB425DA3}" type="slidenum">
              <a:rPr lang="nb-NO" smtClean="0"/>
              <a:t>1</a:t>
            </a:fld>
            <a:endParaRPr lang="nb-NO"/>
          </a:p>
        </p:txBody>
      </p:sp>
    </p:spTree>
    <p:extLst>
      <p:ext uri="{BB962C8B-B14F-4D97-AF65-F5344CB8AC3E}">
        <p14:creationId xmlns:p14="http://schemas.microsoft.com/office/powerpoint/2010/main" val="549260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050" kern="1200" dirty="0">
                <a:solidFill>
                  <a:schemeClr val="tx1"/>
                </a:solidFill>
                <a:latin typeface="+mn-lt"/>
                <a:ea typeface="+mn-ea"/>
                <a:cs typeface="+mn-cs"/>
              </a:rPr>
              <a:t>Gult har ingen bestemt betydning i kristen liturgi, men gult blir oppfattet som buddhismens farge for å uttrykke menneske- og nestekjærlighet . I Norge blir fargen gul tradisjonelt knyttet til påsken.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050" kern="1200" dirty="0">
                <a:solidFill>
                  <a:schemeClr val="tx1"/>
                </a:solidFill>
                <a:latin typeface="+mn-lt"/>
                <a:ea typeface="+mn-ea"/>
                <a:cs typeface="+mn-cs"/>
              </a:rPr>
              <a:t>Allmennkulturens påskesymboler for gul er blant annet påskeliljer, andre gule blomster, gule kyllinger og egg </a:t>
            </a:r>
            <a:r>
              <a:rPr lang="nb-NO" sz="1200" b="0" i="0" kern="1200" dirty="0">
                <a:solidFill>
                  <a:schemeClr val="tx1"/>
                </a:solidFill>
                <a:effectLst/>
                <a:latin typeface="+mn-lt"/>
                <a:ea typeface="+mn-ea"/>
                <a:cs typeface="+mn-cs"/>
              </a:rPr>
              <a:t>med fokus på ny vekstperiode og nytt liv</a:t>
            </a:r>
            <a:r>
              <a:rPr lang="nb-NO" sz="1200" b="0" i="0" kern="1200" baseline="0" dirty="0">
                <a:solidFill>
                  <a:schemeClr val="tx1"/>
                </a:solidFill>
                <a:effectLst/>
                <a:latin typeface="+mn-lt"/>
                <a:ea typeface="+mn-ea"/>
                <a:cs typeface="+mn-cs"/>
              </a:rPr>
              <a:t> </a:t>
            </a:r>
            <a:r>
              <a:rPr lang="nb-NO" sz="1050" kern="1200" dirty="0">
                <a:solidFill>
                  <a:schemeClr val="tx1"/>
                </a:solidFill>
                <a:latin typeface="+mn-lt"/>
                <a:ea typeface="+mn-ea"/>
                <a:cs typeface="+mn-cs"/>
              </a:rPr>
              <a:t>(</a:t>
            </a:r>
            <a:r>
              <a:rPr lang="nb-NO" sz="1050" kern="1200" dirty="0">
                <a:solidFill>
                  <a:schemeClr val="accent1">
                    <a:lumMod val="75000"/>
                  </a:schemeClr>
                </a:solidFill>
                <a:latin typeface="+mn-lt"/>
                <a:ea typeface="+mn-ea"/>
                <a:cs typeface="+mn-cs"/>
              </a:rPr>
              <a:t>Det</a:t>
            </a:r>
            <a:r>
              <a:rPr lang="nb-NO" sz="1050" kern="1200" baseline="0" dirty="0">
                <a:solidFill>
                  <a:schemeClr val="accent1">
                    <a:lumMod val="75000"/>
                  </a:schemeClr>
                </a:solidFill>
                <a:latin typeface="+mn-lt"/>
                <a:ea typeface="+mn-ea"/>
                <a:cs typeface="+mn-cs"/>
              </a:rPr>
              <a:t> store norske leksikon 15.03.2018</a:t>
            </a:r>
            <a:r>
              <a:rPr lang="nb-NO" sz="1050" kern="1200" dirty="0">
                <a:solidFill>
                  <a:schemeClr val="tx1"/>
                </a:solidFill>
                <a:latin typeface="+mn-lt"/>
                <a:ea typeface="+mn-ea"/>
                <a:cs typeface="+mn-cs"/>
              </a:rPr>
              <a:t>).</a:t>
            </a:r>
            <a:endParaRPr lang="nb-NO" dirty="0"/>
          </a:p>
        </p:txBody>
      </p:sp>
      <p:sp>
        <p:nvSpPr>
          <p:cNvPr id="4" name="Plassholder for lysbildenummer 3"/>
          <p:cNvSpPr>
            <a:spLocks noGrp="1"/>
          </p:cNvSpPr>
          <p:nvPr>
            <p:ph type="sldNum" sz="quarter" idx="10"/>
          </p:nvPr>
        </p:nvSpPr>
        <p:spPr/>
        <p:txBody>
          <a:bodyPr/>
          <a:lstStyle/>
          <a:p>
            <a:fld id="{01015DF2-07FA-48C5-A82A-33D1BB425DA3}" type="slidenum">
              <a:rPr lang="nb-NO" smtClean="0"/>
              <a:t>2</a:t>
            </a:fld>
            <a:endParaRPr lang="nb-NO"/>
          </a:p>
        </p:txBody>
      </p:sp>
    </p:spTree>
    <p:extLst>
      <p:ext uri="{BB962C8B-B14F-4D97-AF65-F5344CB8AC3E}">
        <p14:creationId xmlns:p14="http://schemas.microsoft.com/office/powerpoint/2010/main" val="2693853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050" kern="1200" dirty="0">
                <a:solidFill>
                  <a:schemeClr val="tx1"/>
                </a:solidFill>
                <a:latin typeface="+mn-lt"/>
                <a:ea typeface="+mn-ea"/>
                <a:cs typeface="+mn-cs"/>
              </a:rPr>
              <a:t>Gul  forbindes mest med positive verdier som for eksempel løvetann, solsikker og korn. Dyr som veps, bier, humler, løver, tigre og giraffer assosieres med gult. Svovelgule skyer og sandstormer kan også assosieres som naturerfaring med gult (Melbye 1984:31). </a:t>
            </a:r>
          </a:p>
          <a:p>
            <a:endParaRPr lang="nb-NO" dirty="0"/>
          </a:p>
        </p:txBody>
      </p:sp>
      <p:sp>
        <p:nvSpPr>
          <p:cNvPr id="4" name="Plassholder for lysbildenummer 3"/>
          <p:cNvSpPr>
            <a:spLocks noGrp="1"/>
          </p:cNvSpPr>
          <p:nvPr>
            <p:ph type="sldNum" sz="quarter" idx="10"/>
          </p:nvPr>
        </p:nvSpPr>
        <p:spPr/>
        <p:txBody>
          <a:bodyPr/>
          <a:lstStyle/>
          <a:p>
            <a:fld id="{01015DF2-07FA-48C5-A82A-33D1BB425DA3}" type="slidenum">
              <a:rPr lang="nb-NO" smtClean="0"/>
              <a:t>3</a:t>
            </a:fld>
            <a:endParaRPr lang="nb-NO"/>
          </a:p>
        </p:txBody>
      </p:sp>
    </p:spTree>
    <p:extLst>
      <p:ext uri="{BB962C8B-B14F-4D97-AF65-F5344CB8AC3E}">
        <p14:creationId xmlns:p14="http://schemas.microsoft.com/office/powerpoint/2010/main" val="3094218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50000"/>
              </a:lnSpc>
            </a:pPr>
            <a:r>
              <a:rPr lang="nb-NO" sz="1050" kern="1200" dirty="0">
                <a:solidFill>
                  <a:schemeClr val="tx1"/>
                </a:solidFill>
                <a:latin typeface="+mn-lt"/>
                <a:ea typeface="+mn-ea"/>
                <a:cs typeface="+mn-cs"/>
              </a:rPr>
              <a:t>Gult har ambivalente utrykksverdier.</a:t>
            </a:r>
          </a:p>
          <a:p>
            <a:pPr>
              <a:lnSpc>
                <a:spcPct val="150000"/>
              </a:lnSpc>
            </a:pPr>
            <a:r>
              <a:rPr lang="nb-NO" sz="1050" kern="1200" dirty="0">
                <a:solidFill>
                  <a:schemeClr val="tx1"/>
                </a:solidFill>
                <a:latin typeface="+mn-lt"/>
                <a:ea typeface="+mn-ea"/>
                <a:cs typeface="+mn-cs"/>
              </a:rPr>
              <a:t>I antikken var gul tegn på høy rang og makt. Men gult har også blitt brukt for å stigmatisere ulike befolkningsgrupper. En dyster gjenganger av denne praksis er den gule jødestjernen fra nazitiden </a:t>
            </a:r>
            <a:r>
              <a:rPr lang="nb-NO" sz="1050" kern="1200" dirty="0">
                <a:solidFill>
                  <a:schemeClr val="accent1">
                    <a:lumMod val="75000"/>
                  </a:schemeClr>
                </a:solidFill>
                <a:latin typeface="+mn-lt"/>
                <a:ea typeface="+mn-ea"/>
                <a:cs typeface="+mn-cs"/>
              </a:rPr>
              <a:t>(Det</a:t>
            </a:r>
            <a:r>
              <a:rPr lang="nb-NO" sz="1050" kern="1200" baseline="0" dirty="0">
                <a:solidFill>
                  <a:schemeClr val="accent1">
                    <a:lumMod val="75000"/>
                  </a:schemeClr>
                </a:solidFill>
                <a:latin typeface="+mn-lt"/>
                <a:ea typeface="+mn-ea"/>
                <a:cs typeface="+mn-cs"/>
              </a:rPr>
              <a:t> store norske leksikon 14.02.2009</a:t>
            </a:r>
            <a:r>
              <a:rPr lang="nb-NO" sz="1050" kern="1200" dirty="0">
                <a:solidFill>
                  <a:schemeClr val="accent1">
                    <a:lumMod val="75000"/>
                  </a:schemeClr>
                </a:solidFill>
                <a:latin typeface="+mn-lt"/>
                <a:ea typeface="+mn-ea"/>
                <a:cs typeface="+mn-cs"/>
              </a:rPr>
              <a:t>).</a:t>
            </a:r>
          </a:p>
          <a:p>
            <a:pPr>
              <a:lnSpc>
                <a:spcPct val="150000"/>
              </a:lnSpc>
            </a:pPr>
            <a:endParaRPr lang="nb-NO" sz="1050" kern="1200" dirty="0">
              <a:solidFill>
                <a:schemeClr val="accent1">
                  <a:lumMod val="75000"/>
                </a:schemeClr>
              </a:solidFill>
              <a:latin typeface="+mn-lt"/>
              <a:ea typeface="+mn-ea"/>
              <a:cs typeface="+mn-cs"/>
            </a:endParaRPr>
          </a:p>
          <a:p>
            <a:pPr>
              <a:lnSpc>
                <a:spcPct val="150000"/>
              </a:lnSpc>
            </a:pPr>
            <a:r>
              <a:rPr lang="nb-NO" sz="1200" kern="1200" dirty="0">
                <a:solidFill>
                  <a:schemeClr val="tx1"/>
                </a:solidFill>
                <a:effectLst/>
                <a:latin typeface="+mn-lt"/>
                <a:ea typeface="+mn-ea"/>
                <a:cs typeface="+mn-cs"/>
              </a:rPr>
              <a:t>I dag blir gult brukt for å synes godt i bybildet som for eksempel som en ambulanse gjør. Er det noe annet i gult som vises godt i trafikken? Vis gule varselskilt og trafikkskilt.</a:t>
            </a:r>
            <a:endParaRPr lang="nb-NO" sz="1050" kern="1200" dirty="0">
              <a:solidFill>
                <a:schemeClr val="accent1">
                  <a:lumMod val="75000"/>
                </a:schemeClr>
              </a:solidFill>
              <a:latin typeface="+mn-lt"/>
              <a:ea typeface="+mn-ea"/>
              <a:cs typeface="+mn-cs"/>
            </a:endParaRPr>
          </a:p>
          <a:p>
            <a:pPr>
              <a:lnSpc>
                <a:spcPct val="150000"/>
              </a:lnSpc>
            </a:pPr>
            <a:endParaRPr lang="nb-NO" sz="1050" kern="1200" dirty="0">
              <a:solidFill>
                <a:schemeClr val="accent1">
                  <a:lumMod val="75000"/>
                </a:schemeClr>
              </a:solidFill>
              <a:latin typeface="+mn-lt"/>
              <a:ea typeface="+mn-ea"/>
              <a:cs typeface="+mn-cs"/>
            </a:endParaRPr>
          </a:p>
        </p:txBody>
      </p:sp>
      <p:sp>
        <p:nvSpPr>
          <p:cNvPr id="4" name="Plassholder for lysbildenummer 3"/>
          <p:cNvSpPr>
            <a:spLocks noGrp="1"/>
          </p:cNvSpPr>
          <p:nvPr>
            <p:ph type="sldNum" sz="quarter" idx="10"/>
          </p:nvPr>
        </p:nvSpPr>
        <p:spPr/>
        <p:txBody>
          <a:bodyPr/>
          <a:lstStyle/>
          <a:p>
            <a:fld id="{01015DF2-07FA-48C5-A82A-33D1BB425DA3}" type="slidenum">
              <a:rPr lang="nb-NO" smtClean="0"/>
              <a:t>4</a:t>
            </a:fld>
            <a:endParaRPr lang="nb-NO"/>
          </a:p>
        </p:txBody>
      </p:sp>
    </p:spTree>
    <p:extLst>
      <p:ext uri="{BB962C8B-B14F-4D97-AF65-F5344CB8AC3E}">
        <p14:creationId xmlns:p14="http://schemas.microsoft.com/office/powerpoint/2010/main" val="1010325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050" kern="1200" dirty="0">
                <a:solidFill>
                  <a:schemeClr val="tx1"/>
                </a:solidFill>
                <a:latin typeface="+mn-lt"/>
                <a:ea typeface="+mn-ea"/>
                <a:cs typeface="+mn-cs"/>
              </a:rPr>
              <a:t>Vårt daglige språk om farger, som for eksempel gult, blått og rødt, er abstrakte fargenavn. Disse abstrakte fargenavnene er et sent kultur produkt (Ytterdal: 22). Ytterdal sier at språklige utrykk for farger har opprinnelig sitt utspring fra menneskelige farge erfaringer. Utrykk for farger er både komplekse og tvetydige (</a:t>
            </a:r>
            <a:r>
              <a:rPr lang="nb-NO" sz="900" kern="1200" dirty="0">
                <a:solidFill>
                  <a:schemeClr val="tx1"/>
                </a:solidFill>
                <a:latin typeface="+mn-lt"/>
                <a:ea typeface="+mn-ea"/>
                <a:cs typeface="+mn-cs"/>
              </a:rPr>
              <a:t>Yttredal:</a:t>
            </a:r>
            <a:r>
              <a:rPr lang="nb-NO" sz="900" kern="1200" baseline="0" dirty="0">
                <a:solidFill>
                  <a:schemeClr val="tx1"/>
                </a:solidFill>
                <a:latin typeface="+mn-lt"/>
                <a:ea typeface="+mn-ea"/>
                <a:cs typeface="+mn-cs"/>
              </a:rPr>
              <a:t> 24</a:t>
            </a:r>
            <a:r>
              <a:rPr lang="nb-NO" sz="1050" kern="1200" dirty="0">
                <a:solidFill>
                  <a:schemeClr val="tx1"/>
                </a:solidFill>
                <a:latin typeface="+mn-lt"/>
                <a:ea typeface="+mn-ea"/>
                <a:cs typeface="+mn-cs"/>
              </a:rPr>
              <a:t>). </a:t>
            </a:r>
          </a:p>
          <a:p>
            <a:endParaRPr lang="nb-NO" dirty="0"/>
          </a:p>
        </p:txBody>
      </p:sp>
      <p:sp>
        <p:nvSpPr>
          <p:cNvPr id="4" name="Plassholder for lysbildenummer 3"/>
          <p:cNvSpPr>
            <a:spLocks noGrp="1"/>
          </p:cNvSpPr>
          <p:nvPr>
            <p:ph type="sldNum" sz="quarter" idx="10"/>
          </p:nvPr>
        </p:nvSpPr>
        <p:spPr/>
        <p:txBody>
          <a:bodyPr/>
          <a:lstStyle/>
          <a:p>
            <a:fld id="{01015DF2-07FA-48C5-A82A-33D1BB425DA3}" type="slidenum">
              <a:rPr lang="nb-NO" smtClean="0"/>
              <a:t>5</a:t>
            </a:fld>
            <a:endParaRPr lang="nb-NO"/>
          </a:p>
        </p:txBody>
      </p:sp>
    </p:spTree>
    <p:extLst>
      <p:ext uri="{BB962C8B-B14F-4D97-AF65-F5344CB8AC3E}">
        <p14:creationId xmlns:p14="http://schemas.microsoft.com/office/powerpoint/2010/main" val="484201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latin typeface="+mn-lt"/>
                <a:ea typeface="+mn-ea"/>
                <a:cs typeface="+mn-cs"/>
              </a:rPr>
              <a:t>Psykiske virkning.</a:t>
            </a:r>
          </a:p>
          <a:p>
            <a:pPr>
              <a:lnSpc>
                <a:spcPct val="150000"/>
              </a:lnSpc>
            </a:pPr>
            <a:r>
              <a:rPr lang="nb-NO" sz="1200" kern="1200" dirty="0">
                <a:solidFill>
                  <a:schemeClr val="tx1"/>
                </a:solidFill>
                <a:latin typeface="+mn-lt"/>
                <a:ea typeface="+mn-ea"/>
                <a:cs typeface="+mn-cs"/>
              </a:rPr>
              <a:t>Strålende gult har en positiv verdi i motsetning til brukne, stikkende og grelle gulnyanser. Sitrongult blir sett som naturlig nok en sur farge. Urin, og krypdyrs gule gift blir sett på som negativt ladet farge (Melbye 1984:31).</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latin typeface="+mn-lt"/>
                <a:ea typeface="+mn-ea"/>
                <a:cs typeface="+mn-cs"/>
              </a:rPr>
              <a:t>Goethe</a:t>
            </a:r>
            <a:r>
              <a:rPr lang="nb-NO" sz="1200" kern="1200" baseline="0" dirty="0">
                <a:solidFill>
                  <a:schemeClr val="tx1"/>
                </a:solidFill>
                <a:latin typeface="+mn-lt"/>
                <a:ea typeface="+mn-ea"/>
                <a:cs typeface="+mn-cs"/>
              </a:rPr>
              <a:t> sier i sin fargelære; </a:t>
            </a:r>
            <a:r>
              <a:rPr lang="nb-NO" sz="1200" i="1" kern="1200" baseline="0" dirty="0">
                <a:solidFill>
                  <a:schemeClr val="tx1"/>
                </a:solidFill>
                <a:latin typeface="+mn-lt"/>
                <a:ea typeface="+mn-ea"/>
                <a:cs typeface="+mn-cs"/>
              </a:rPr>
              <a:t>Når gult står i den høyeste renhet, fører det alltid med seg noe av det klare lysets natur, og det har en glad, broket, mild forførende egenskap.» , </a:t>
            </a:r>
            <a:r>
              <a:rPr lang="nb-NO" sz="1200" kern="1200" baseline="0" dirty="0">
                <a:solidFill>
                  <a:schemeClr val="tx1"/>
                </a:solidFill>
                <a:latin typeface="+mn-lt"/>
                <a:ea typeface="+mn-ea"/>
                <a:cs typeface="+mn-cs"/>
              </a:rPr>
              <a:t>men det er også mange forfattere som beskriver den grelle gule fargen som en</a:t>
            </a:r>
            <a:r>
              <a:rPr lang="nb-NO" sz="1200" kern="1200" dirty="0">
                <a:solidFill>
                  <a:schemeClr val="tx1"/>
                </a:solidFill>
                <a:latin typeface="+mn-lt"/>
                <a:ea typeface="+mn-ea"/>
                <a:cs typeface="+mn-cs"/>
              </a:rPr>
              <a:t> sterkt overdreven negativ virkning </a:t>
            </a:r>
            <a:r>
              <a:rPr lang="nb-NO" sz="1200" i="0" kern="1200" baseline="0" dirty="0">
                <a:solidFill>
                  <a:schemeClr val="tx1"/>
                </a:solidFill>
                <a:latin typeface="+mn-lt"/>
                <a:ea typeface="+mn-ea"/>
                <a:cs typeface="+mn-cs"/>
              </a:rPr>
              <a:t>(</a:t>
            </a:r>
            <a:r>
              <a:rPr lang="nb-NO" sz="1200" kern="1200" dirty="0">
                <a:solidFill>
                  <a:schemeClr val="tx1"/>
                </a:solidFill>
                <a:latin typeface="+mn-lt"/>
                <a:ea typeface="+mn-ea"/>
                <a:cs typeface="+mn-cs"/>
              </a:rPr>
              <a:t>Melbye 1984:31, gjengitt etter Riedel:</a:t>
            </a:r>
            <a:r>
              <a:rPr lang="nb-NO" sz="1200" kern="1200" baseline="0" dirty="0">
                <a:solidFill>
                  <a:schemeClr val="tx1"/>
                </a:solidFill>
                <a:latin typeface="+mn-lt"/>
                <a:ea typeface="+mn-ea"/>
                <a:cs typeface="+mn-cs"/>
              </a:rPr>
              <a:t> 71</a:t>
            </a:r>
            <a:r>
              <a:rPr lang="nb-NO" sz="1200" kern="1200" dirty="0">
                <a:solidFill>
                  <a:schemeClr val="tx1"/>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fld id="{01015DF2-07FA-48C5-A82A-33D1BB425DA3}" type="slidenum">
              <a:rPr lang="nb-NO" smtClean="0"/>
              <a:t>6</a:t>
            </a:fld>
            <a:endParaRPr lang="nb-NO"/>
          </a:p>
        </p:txBody>
      </p:sp>
    </p:spTree>
    <p:extLst>
      <p:ext uri="{BB962C8B-B14F-4D97-AF65-F5344CB8AC3E}">
        <p14:creationId xmlns:p14="http://schemas.microsoft.com/office/powerpoint/2010/main" val="3600524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tre</a:t>
            </a:r>
            <a:r>
              <a:rPr lang="nb-NO" baseline="0" dirty="0"/>
              <a:t> eksempler på enkle øvelser for å studere fargen gul. </a:t>
            </a:r>
          </a:p>
          <a:p>
            <a:r>
              <a:rPr lang="nb-NO" baseline="0" dirty="0"/>
              <a:t>Lærer finner ut av hva slags øvelse og hvor mange som skal brukes i en times undervisning.  </a:t>
            </a:r>
          </a:p>
          <a:p>
            <a:endParaRPr lang="nb-NO" baseline="0" dirty="0"/>
          </a:p>
          <a:p>
            <a:r>
              <a:rPr lang="nb-NO" baseline="0" dirty="0"/>
              <a:t>Her foreslår vi øvelser ut i fra Johannes </a:t>
            </a:r>
            <a:r>
              <a:rPr lang="nb-NO" baseline="0" dirty="0" err="1"/>
              <a:t>Ittens</a:t>
            </a:r>
            <a:r>
              <a:rPr lang="nb-NO" baseline="0" dirty="0"/>
              <a:t> harmoni- og kontrastlære og Goethes fargelære.</a:t>
            </a:r>
          </a:p>
          <a:p>
            <a:r>
              <a:rPr lang="nb-NO" baseline="0" dirty="0"/>
              <a:t>Vi undersøker også farger ut ifra Natural </a:t>
            </a:r>
            <a:r>
              <a:rPr lang="nb-NO" baseline="0" dirty="0" err="1"/>
              <a:t>Color</a:t>
            </a:r>
            <a:r>
              <a:rPr lang="nb-NO" baseline="0" dirty="0"/>
              <a:t> System – NCS. </a:t>
            </a:r>
          </a:p>
          <a:p>
            <a:endParaRPr lang="nb-NO" baseline="0" dirty="0"/>
          </a:p>
          <a:p>
            <a:r>
              <a:rPr lang="nb-NO" baseline="0" dirty="0"/>
              <a:t>Du finner flere enkle øvelser i boken </a:t>
            </a:r>
            <a:r>
              <a:rPr lang="nb-NO" i="1" baseline="0" dirty="0"/>
              <a:t>Farger </a:t>
            </a:r>
            <a:r>
              <a:rPr lang="nb-NO" baseline="0" dirty="0"/>
              <a:t>av Tom Teigen som passer godt å gjøre i en times undervisning. </a:t>
            </a:r>
          </a:p>
          <a:p>
            <a:endParaRPr lang="nb-NO" baseline="0" dirty="0"/>
          </a:p>
          <a:p>
            <a:r>
              <a:rPr lang="nb-NO" baseline="0" dirty="0"/>
              <a:t>Når vi snakker om farger så er det naturlig å snakke om lys eller rettere sagt at hvis farge skal oppstå så må lys og mørke være til stede i følge Goethe. Han sier at fargen som et fenomen opptrer for oss på forskjellige måter; fysiologisk, fysisk og kjemisk </a:t>
            </a:r>
            <a:r>
              <a:rPr lang="nb-NO" sz="1600" kern="1200" dirty="0">
                <a:solidFill>
                  <a:schemeClr val="tx1"/>
                </a:solidFill>
                <a:latin typeface="+mn-lt"/>
                <a:ea typeface="+mn-ea"/>
                <a:cs typeface="+mn-cs"/>
              </a:rPr>
              <a:t>(</a:t>
            </a:r>
            <a:r>
              <a:rPr lang="nb-NO" sz="1200" kern="1200" dirty="0">
                <a:solidFill>
                  <a:schemeClr val="tx1"/>
                </a:solidFill>
                <a:latin typeface="+mn-lt"/>
                <a:ea typeface="+mn-ea"/>
                <a:cs typeface="+mn-cs"/>
              </a:rPr>
              <a:t>Yttredal:</a:t>
            </a:r>
            <a:r>
              <a:rPr lang="nb-NO" sz="1200" kern="1200" baseline="0" dirty="0">
                <a:solidFill>
                  <a:schemeClr val="tx1"/>
                </a:solidFill>
                <a:latin typeface="+mn-lt"/>
                <a:ea typeface="+mn-ea"/>
                <a:cs typeface="+mn-cs"/>
              </a:rPr>
              <a:t> 38</a:t>
            </a:r>
            <a:r>
              <a:rPr lang="nb-NO" sz="1600" kern="1200" dirty="0">
                <a:solidFill>
                  <a:schemeClr val="tx1"/>
                </a:solidFill>
                <a:latin typeface="+mn-lt"/>
                <a:ea typeface="+mn-ea"/>
                <a:cs typeface="+mn-cs"/>
              </a:rPr>
              <a:t>). </a:t>
            </a:r>
            <a:endParaRPr lang="nb-NO" dirty="0"/>
          </a:p>
        </p:txBody>
      </p:sp>
      <p:sp>
        <p:nvSpPr>
          <p:cNvPr id="4" name="Plassholder for lysbildenummer 3"/>
          <p:cNvSpPr>
            <a:spLocks noGrp="1"/>
          </p:cNvSpPr>
          <p:nvPr>
            <p:ph type="sldNum" sz="quarter" idx="10"/>
          </p:nvPr>
        </p:nvSpPr>
        <p:spPr/>
        <p:txBody>
          <a:bodyPr/>
          <a:lstStyle/>
          <a:p>
            <a:fld id="{01015DF2-07FA-48C5-A82A-33D1BB425DA3}" type="slidenum">
              <a:rPr lang="nb-NO" smtClean="0"/>
              <a:t>7</a:t>
            </a:fld>
            <a:endParaRPr lang="nb-NO"/>
          </a:p>
        </p:txBody>
      </p:sp>
    </p:spTree>
    <p:extLst>
      <p:ext uri="{BB962C8B-B14F-4D97-AF65-F5344CB8AC3E}">
        <p14:creationId xmlns:p14="http://schemas.microsoft.com/office/powerpoint/2010/main" val="1932226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1015DF2-07FA-48C5-A82A-33D1BB425DA3}" type="slidenum">
              <a:rPr lang="nb-NO" smtClean="0"/>
              <a:t>8</a:t>
            </a:fld>
            <a:endParaRPr lang="nb-NO"/>
          </a:p>
        </p:txBody>
      </p:sp>
    </p:spTree>
    <p:extLst>
      <p:ext uri="{BB962C8B-B14F-4D97-AF65-F5344CB8AC3E}">
        <p14:creationId xmlns:p14="http://schemas.microsoft.com/office/powerpoint/2010/main" val="1911136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375442A3-D9B9-4C2A-BF68-20BA97915749}" type="datetimeFigureOut">
              <a:rPr lang="nb-NO" smtClean="0"/>
              <a:t>11.03.2019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1BF3ECB-8CEE-4B96-B814-E086E6FA3A76}" type="slidenum">
              <a:rPr lang="nb-NO" smtClean="0"/>
              <a:t>‹#›</a:t>
            </a:fld>
            <a:endParaRPr lang="nb-NO"/>
          </a:p>
        </p:txBody>
      </p:sp>
    </p:spTree>
    <p:extLst>
      <p:ext uri="{BB962C8B-B14F-4D97-AF65-F5344CB8AC3E}">
        <p14:creationId xmlns:p14="http://schemas.microsoft.com/office/powerpoint/2010/main" val="4213084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375442A3-D9B9-4C2A-BF68-20BA97915749}" type="datetimeFigureOut">
              <a:rPr lang="nb-NO" smtClean="0"/>
              <a:t>11.03.2019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1BF3ECB-8CEE-4B96-B814-E086E6FA3A76}" type="slidenum">
              <a:rPr lang="nb-NO" smtClean="0"/>
              <a:t>‹#›</a:t>
            </a:fld>
            <a:endParaRPr lang="nb-NO"/>
          </a:p>
        </p:txBody>
      </p:sp>
    </p:spTree>
    <p:extLst>
      <p:ext uri="{BB962C8B-B14F-4D97-AF65-F5344CB8AC3E}">
        <p14:creationId xmlns:p14="http://schemas.microsoft.com/office/powerpoint/2010/main" val="2815323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375442A3-D9B9-4C2A-BF68-20BA97915749}" type="datetimeFigureOut">
              <a:rPr lang="nb-NO" smtClean="0"/>
              <a:t>11.03.2019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1BF3ECB-8CEE-4B96-B814-E086E6FA3A76}" type="slidenum">
              <a:rPr lang="nb-NO" smtClean="0"/>
              <a:t>‹#›</a:t>
            </a:fld>
            <a:endParaRPr lang="nb-NO"/>
          </a:p>
        </p:txBody>
      </p:sp>
    </p:spTree>
    <p:extLst>
      <p:ext uri="{BB962C8B-B14F-4D97-AF65-F5344CB8AC3E}">
        <p14:creationId xmlns:p14="http://schemas.microsoft.com/office/powerpoint/2010/main" val="3186110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375442A3-D9B9-4C2A-BF68-20BA97915749}" type="datetimeFigureOut">
              <a:rPr lang="nb-NO" smtClean="0"/>
              <a:t>11.03.2019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1BF3ECB-8CEE-4B96-B814-E086E6FA3A76}" type="slidenum">
              <a:rPr lang="nb-NO" smtClean="0"/>
              <a:t>‹#›</a:t>
            </a:fld>
            <a:endParaRPr lang="nb-NO"/>
          </a:p>
        </p:txBody>
      </p:sp>
    </p:spTree>
    <p:extLst>
      <p:ext uri="{BB962C8B-B14F-4D97-AF65-F5344CB8AC3E}">
        <p14:creationId xmlns:p14="http://schemas.microsoft.com/office/powerpoint/2010/main" val="1443670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375442A3-D9B9-4C2A-BF68-20BA97915749}" type="datetimeFigureOut">
              <a:rPr lang="nb-NO" smtClean="0"/>
              <a:t>11.03.2019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1BF3ECB-8CEE-4B96-B814-E086E6FA3A76}" type="slidenum">
              <a:rPr lang="nb-NO" smtClean="0"/>
              <a:t>‹#›</a:t>
            </a:fld>
            <a:endParaRPr lang="nb-NO"/>
          </a:p>
        </p:txBody>
      </p:sp>
    </p:spTree>
    <p:extLst>
      <p:ext uri="{BB962C8B-B14F-4D97-AF65-F5344CB8AC3E}">
        <p14:creationId xmlns:p14="http://schemas.microsoft.com/office/powerpoint/2010/main" val="3612424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375442A3-D9B9-4C2A-BF68-20BA97915749}" type="datetimeFigureOut">
              <a:rPr lang="nb-NO" smtClean="0"/>
              <a:t>11.03.2019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B1BF3ECB-8CEE-4B96-B814-E086E6FA3A76}" type="slidenum">
              <a:rPr lang="nb-NO" smtClean="0"/>
              <a:t>‹#›</a:t>
            </a:fld>
            <a:endParaRPr lang="nb-NO"/>
          </a:p>
        </p:txBody>
      </p:sp>
    </p:spTree>
    <p:extLst>
      <p:ext uri="{BB962C8B-B14F-4D97-AF65-F5344CB8AC3E}">
        <p14:creationId xmlns:p14="http://schemas.microsoft.com/office/powerpoint/2010/main" val="3442578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375442A3-D9B9-4C2A-BF68-20BA97915749}" type="datetimeFigureOut">
              <a:rPr lang="nb-NO" smtClean="0"/>
              <a:t>11.03.2019</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B1BF3ECB-8CEE-4B96-B814-E086E6FA3A76}" type="slidenum">
              <a:rPr lang="nb-NO" smtClean="0"/>
              <a:t>‹#›</a:t>
            </a:fld>
            <a:endParaRPr lang="nb-NO"/>
          </a:p>
        </p:txBody>
      </p:sp>
    </p:spTree>
    <p:extLst>
      <p:ext uri="{BB962C8B-B14F-4D97-AF65-F5344CB8AC3E}">
        <p14:creationId xmlns:p14="http://schemas.microsoft.com/office/powerpoint/2010/main" val="354150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375442A3-D9B9-4C2A-BF68-20BA97915749}" type="datetimeFigureOut">
              <a:rPr lang="nb-NO" smtClean="0"/>
              <a:t>11.03.2019</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B1BF3ECB-8CEE-4B96-B814-E086E6FA3A76}" type="slidenum">
              <a:rPr lang="nb-NO" smtClean="0"/>
              <a:t>‹#›</a:t>
            </a:fld>
            <a:endParaRPr lang="nb-NO"/>
          </a:p>
        </p:txBody>
      </p:sp>
    </p:spTree>
    <p:extLst>
      <p:ext uri="{BB962C8B-B14F-4D97-AF65-F5344CB8AC3E}">
        <p14:creationId xmlns:p14="http://schemas.microsoft.com/office/powerpoint/2010/main" val="4061570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375442A3-D9B9-4C2A-BF68-20BA97915749}" type="datetimeFigureOut">
              <a:rPr lang="nb-NO" smtClean="0"/>
              <a:t>11.03.2019</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B1BF3ECB-8CEE-4B96-B814-E086E6FA3A76}" type="slidenum">
              <a:rPr lang="nb-NO" smtClean="0"/>
              <a:t>‹#›</a:t>
            </a:fld>
            <a:endParaRPr lang="nb-NO"/>
          </a:p>
        </p:txBody>
      </p:sp>
    </p:spTree>
    <p:extLst>
      <p:ext uri="{BB962C8B-B14F-4D97-AF65-F5344CB8AC3E}">
        <p14:creationId xmlns:p14="http://schemas.microsoft.com/office/powerpoint/2010/main" val="2261764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375442A3-D9B9-4C2A-BF68-20BA97915749}" type="datetimeFigureOut">
              <a:rPr lang="nb-NO" smtClean="0"/>
              <a:t>11.03.2019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B1BF3ECB-8CEE-4B96-B814-E086E6FA3A76}" type="slidenum">
              <a:rPr lang="nb-NO" smtClean="0"/>
              <a:t>‹#›</a:t>
            </a:fld>
            <a:endParaRPr lang="nb-NO"/>
          </a:p>
        </p:txBody>
      </p:sp>
    </p:spTree>
    <p:extLst>
      <p:ext uri="{BB962C8B-B14F-4D97-AF65-F5344CB8AC3E}">
        <p14:creationId xmlns:p14="http://schemas.microsoft.com/office/powerpoint/2010/main" val="3429620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375442A3-D9B9-4C2A-BF68-20BA97915749}" type="datetimeFigureOut">
              <a:rPr lang="nb-NO" smtClean="0"/>
              <a:t>11.03.2019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B1BF3ECB-8CEE-4B96-B814-E086E6FA3A76}" type="slidenum">
              <a:rPr lang="nb-NO" smtClean="0"/>
              <a:t>‹#›</a:t>
            </a:fld>
            <a:endParaRPr lang="nb-NO"/>
          </a:p>
        </p:txBody>
      </p:sp>
    </p:spTree>
    <p:extLst>
      <p:ext uri="{BB962C8B-B14F-4D97-AF65-F5344CB8AC3E}">
        <p14:creationId xmlns:p14="http://schemas.microsoft.com/office/powerpoint/2010/main" val="4116063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5442A3-D9B9-4C2A-BF68-20BA97915749}" type="datetimeFigureOut">
              <a:rPr lang="nb-NO" smtClean="0"/>
              <a:t>11.03.2019</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BF3ECB-8CEE-4B96-B814-E086E6FA3A76}" type="slidenum">
              <a:rPr lang="nb-NO" smtClean="0"/>
              <a:t>‹#›</a:t>
            </a:fld>
            <a:endParaRPr lang="nb-NO"/>
          </a:p>
        </p:txBody>
      </p:sp>
    </p:spTree>
    <p:extLst>
      <p:ext uri="{BB962C8B-B14F-4D97-AF65-F5344CB8AC3E}">
        <p14:creationId xmlns:p14="http://schemas.microsoft.com/office/powerpoint/2010/main" val="24906531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5.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5.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5.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5.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5.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11.jpg"/><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hyperlink" Target="https://snl.no/p%C3%A5ske" TargetMode="External"/><Relationship Id="rId5" Type="http://schemas.openxmlformats.org/officeDocument/2006/relationships/hyperlink" Target="https://snl.no/gult" TargetMode="External"/><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780" y="2146998"/>
            <a:ext cx="10668002" cy="2626352"/>
          </a:xfrm>
          <a:prstGeom prst="rect">
            <a:avLst/>
          </a:prstGeom>
          <a:ln w="19050">
            <a:solidFill>
              <a:srgbClr val="F6E50A"/>
            </a:solidFill>
          </a:ln>
        </p:spPr>
      </p:pic>
      <p:sp>
        <p:nvSpPr>
          <p:cNvPr id="2" name="Tittel 1"/>
          <p:cNvSpPr>
            <a:spLocks noGrp="1"/>
          </p:cNvSpPr>
          <p:nvPr>
            <p:ph type="ctrTitle"/>
          </p:nvPr>
        </p:nvSpPr>
        <p:spPr>
          <a:xfrm>
            <a:off x="655782" y="563420"/>
            <a:ext cx="10668000" cy="1616364"/>
          </a:xfrm>
          <a:gradFill flip="none" rotWithShape="1">
            <a:gsLst>
              <a:gs pos="0">
                <a:srgbClr val="35A791">
                  <a:tint val="66000"/>
                  <a:satMod val="160000"/>
                </a:srgbClr>
              </a:gs>
              <a:gs pos="50000">
                <a:srgbClr val="35A791">
                  <a:tint val="44500"/>
                  <a:satMod val="160000"/>
                </a:srgbClr>
              </a:gs>
              <a:gs pos="100000">
                <a:srgbClr val="35A791">
                  <a:tint val="23500"/>
                  <a:satMod val="160000"/>
                </a:srgbClr>
              </a:gs>
            </a:gsLst>
            <a:lin ang="16200000" scaled="1"/>
            <a:tileRect/>
          </a:gradFill>
          <a:ln w="38100">
            <a:solidFill>
              <a:srgbClr val="F6E50A"/>
            </a:solidFill>
          </a:ln>
        </p:spPr>
        <p:txBody>
          <a:bodyPr>
            <a:normAutofit/>
          </a:bodyPr>
          <a:lstStyle/>
          <a:p>
            <a:r>
              <a:rPr lang="nb-NO" dirty="0">
                <a:solidFill>
                  <a:srgbClr val="35A791"/>
                </a:solidFill>
              </a:rPr>
              <a:t>Et drypp av fargeteori</a:t>
            </a:r>
            <a:br>
              <a:rPr lang="nb-NO" dirty="0">
                <a:solidFill>
                  <a:srgbClr val="35A791"/>
                </a:solidFill>
              </a:rPr>
            </a:br>
            <a:r>
              <a:rPr lang="nb-NO" sz="2400" dirty="0">
                <a:solidFill>
                  <a:srgbClr val="35A791"/>
                </a:solidFill>
              </a:rPr>
              <a:t>1 times undervisning</a:t>
            </a:r>
          </a:p>
        </p:txBody>
      </p:sp>
      <p:sp>
        <p:nvSpPr>
          <p:cNvPr id="3" name="Undertittel 2"/>
          <p:cNvSpPr>
            <a:spLocks noGrp="1"/>
          </p:cNvSpPr>
          <p:nvPr>
            <p:ph type="subTitle" idx="1"/>
          </p:nvPr>
        </p:nvSpPr>
        <p:spPr>
          <a:xfrm>
            <a:off x="655782" y="2179784"/>
            <a:ext cx="10668000" cy="4177144"/>
          </a:xfrm>
          <a:ln w="38100">
            <a:solidFill>
              <a:srgbClr val="FAB702"/>
            </a:solidFill>
          </a:ln>
        </p:spPr>
        <p:txBody>
          <a:bodyPr>
            <a:normAutofit/>
          </a:bodyPr>
          <a:lstStyle/>
          <a:p>
            <a:pPr>
              <a:lnSpc>
                <a:spcPct val="150000"/>
              </a:lnSpc>
            </a:pPr>
            <a:r>
              <a:rPr lang="nb-NO" sz="9600" b="1" dirty="0">
                <a:solidFill>
                  <a:srgbClr val="F6E50A"/>
                </a:solidFill>
                <a:latin typeface="Viner Hand ITC" panose="03070502030502020203" pitchFamily="66" charset="0"/>
              </a:rPr>
              <a:t>Gul</a:t>
            </a:r>
          </a:p>
        </p:txBody>
      </p:sp>
      <p:cxnSp>
        <p:nvCxnSpPr>
          <p:cNvPr id="9" name="Rett linje 8"/>
          <p:cNvCxnSpPr/>
          <p:nvPr/>
        </p:nvCxnSpPr>
        <p:spPr>
          <a:xfrm>
            <a:off x="655782" y="444843"/>
            <a:ext cx="0" cy="5912085"/>
          </a:xfrm>
          <a:prstGeom prst="line">
            <a:avLst/>
          </a:prstGeom>
          <a:ln w="38100">
            <a:solidFill>
              <a:srgbClr val="FAB702"/>
            </a:solidFill>
          </a:ln>
        </p:spPr>
        <p:style>
          <a:lnRef idx="1">
            <a:schemeClr val="accent1"/>
          </a:lnRef>
          <a:fillRef idx="0">
            <a:schemeClr val="accent1"/>
          </a:fillRef>
          <a:effectRef idx="0">
            <a:schemeClr val="accent1"/>
          </a:effectRef>
          <a:fontRef idx="minor">
            <a:schemeClr val="tx1"/>
          </a:fontRef>
        </p:style>
      </p:cxnSp>
      <p:cxnSp>
        <p:nvCxnSpPr>
          <p:cNvPr id="12" name="Rett linje 11"/>
          <p:cNvCxnSpPr/>
          <p:nvPr/>
        </p:nvCxnSpPr>
        <p:spPr>
          <a:xfrm>
            <a:off x="383059" y="563420"/>
            <a:ext cx="10940723" cy="0"/>
          </a:xfrm>
          <a:prstGeom prst="line">
            <a:avLst/>
          </a:prstGeom>
          <a:ln w="38100">
            <a:solidFill>
              <a:srgbClr val="FAB702"/>
            </a:solidFill>
          </a:ln>
        </p:spPr>
        <p:style>
          <a:lnRef idx="1">
            <a:schemeClr val="accent1"/>
          </a:lnRef>
          <a:fillRef idx="0">
            <a:schemeClr val="accent1"/>
          </a:fillRef>
          <a:effectRef idx="0">
            <a:schemeClr val="accent1"/>
          </a:effectRef>
          <a:fontRef idx="minor">
            <a:schemeClr val="tx1"/>
          </a:fontRef>
        </p:style>
      </p:cxnSp>
      <p:pic>
        <p:nvPicPr>
          <p:cNvPr id="8" name="Bilde 7">
            <a:extLst>
              <a:ext uri="{FF2B5EF4-FFF2-40B4-BE49-F238E27FC236}">
                <a16:creationId xmlns:a16="http://schemas.microsoft.com/office/drawing/2014/main" id="{D0B2154D-BC34-4BEB-8A31-594691EEDA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0205" y="5320325"/>
            <a:ext cx="2929128" cy="774192"/>
          </a:xfrm>
          <a:prstGeom prst="rect">
            <a:avLst/>
          </a:prstGeom>
        </p:spPr>
      </p:pic>
      <p:pic>
        <p:nvPicPr>
          <p:cNvPr id="11" name="Bilde 10">
            <a:extLst>
              <a:ext uri="{FF2B5EF4-FFF2-40B4-BE49-F238E27FC236}">
                <a16:creationId xmlns:a16="http://schemas.microsoft.com/office/drawing/2014/main" id="{A1703D0D-BE34-4E47-AD94-567953D39858}"/>
              </a:ext>
            </a:extLst>
          </p:cNvPr>
          <p:cNvPicPr>
            <a:picLocks noChangeAspect="1"/>
          </p:cNvPicPr>
          <p:nvPr/>
        </p:nvPicPr>
        <p:blipFill>
          <a:blip r:embed="rId5"/>
          <a:stretch>
            <a:fillRect/>
          </a:stretch>
        </p:blipFill>
        <p:spPr>
          <a:xfrm>
            <a:off x="928506" y="5380974"/>
            <a:ext cx="2100542" cy="713543"/>
          </a:xfrm>
          <a:prstGeom prst="rect">
            <a:avLst/>
          </a:prstGeom>
        </p:spPr>
      </p:pic>
    </p:spTree>
    <p:extLst>
      <p:ext uri="{BB962C8B-B14F-4D97-AF65-F5344CB8AC3E}">
        <p14:creationId xmlns:p14="http://schemas.microsoft.com/office/powerpoint/2010/main" val="121182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839785" y="470335"/>
            <a:ext cx="8294977" cy="1289773"/>
          </a:xfr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0800000" scaled="1"/>
            <a:tileRect/>
          </a:gradFill>
          <a:ln w="38100">
            <a:solidFill>
              <a:srgbClr val="FAB702"/>
            </a:solidFill>
          </a:ln>
        </p:spPr>
        <p:txBody>
          <a:bodyPr>
            <a:normAutofit fontScale="90000"/>
          </a:bodyPr>
          <a:lstStyle/>
          <a:p>
            <a:pPr algn="ctr"/>
            <a:r>
              <a:rPr lang="nb-NO" sz="3600" b="1" dirty="0">
                <a:solidFill>
                  <a:srgbClr val="FAB702"/>
                </a:solidFill>
                <a:latin typeface="Viner Hand ITC" panose="03070502030502020203" pitchFamily="66" charset="0"/>
              </a:rPr>
              <a:t> </a:t>
            </a:r>
            <a:br>
              <a:rPr lang="nb-NO" sz="3600" b="1" dirty="0">
                <a:solidFill>
                  <a:srgbClr val="FAB702"/>
                </a:solidFill>
                <a:latin typeface="Viner Hand ITC" panose="03070502030502020203" pitchFamily="66" charset="0"/>
              </a:rPr>
            </a:br>
            <a:br>
              <a:rPr lang="nb-NO" sz="3600" b="1" dirty="0">
                <a:solidFill>
                  <a:srgbClr val="FAB702"/>
                </a:solidFill>
                <a:latin typeface="Viner Hand ITC" panose="03070502030502020203" pitchFamily="66" charset="0"/>
              </a:rPr>
            </a:br>
            <a:r>
              <a:rPr lang="nb-NO" sz="5300" b="1" dirty="0">
                <a:solidFill>
                  <a:srgbClr val="FAB702"/>
                </a:solidFill>
                <a:latin typeface="Viner Hand ITC" panose="03070502030502020203" pitchFamily="66" charset="0"/>
              </a:rPr>
              <a:t>Gul som symbol</a:t>
            </a:r>
            <a:br>
              <a:rPr lang="nb-NO" dirty="0">
                <a:solidFill>
                  <a:srgbClr val="FFC000"/>
                </a:solidFill>
              </a:rPr>
            </a:br>
            <a:endParaRPr lang="nb-NO" dirty="0"/>
          </a:p>
        </p:txBody>
      </p:sp>
      <p:pic>
        <p:nvPicPr>
          <p:cNvPr id="3" name="Plassholder for bilde 2"/>
          <p:cNvPicPr>
            <a:picLocks noGrp="1" noChangeAspect="1"/>
          </p:cNvPicPr>
          <p:nvPr>
            <p:ph type="pic" idx="1"/>
          </p:nvPr>
        </p:nvPicPr>
        <p:blipFill>
          <a:blip r:embed="rId3" cstate="print">
            <a:extLst>
              <a:ext uri="{BEBA8EAE-BF5A-486C-A8C5-ECC9F3942E4B}">
                <a14:imgProps xmlns:a14="http://schemas.microsoft.com/office/drawing/2010/main">
                  <a14:imgLayer r:embed="rId4">
                    <a14:imgEffect>
                      <a14:artisticPastelsSmooth/>
                    </a14:imgEffect>
                    <a14:imgEffect>
                      <a14:brightnessContrast bright="20000"/>
                    </a14:imgEffect>
                  </a14:imgLayer>
                </a14:imgProps>
              </a:ext>
              <a:ext uri="{28A0092B-C50C-407E-A947-70E740481C1C}">
                <a14:useLocalDpi xmlns:a14="http://schemas.microsoft.com/office/drawing/2010/main" val="0"/>
              </a:ext>
            </a:extLst>
          </a:blip>
          <a:srcRect l="25220" r="25220"/>
          <a:stretch>
            <a:fillRect/>
          </a:stretch>
        </p:blipFill>
        <p:spPr>
          <a:xfrm>
            <a:off x="9134762" y="470335"/>
            <a:ext cx="2092325" cy="5627687"/>
          </a:xfrm>
          <a:ln>
            <a:solidFill>
              <a:srgbClr val="FAB702"/>
            </a:solidFill>
          </a:ln>
        </p:spPr>
      </p:pic>
      <p:sp>
        <p:nvSpPr>
          <p:cNvPr id="6" name="Plassholder for tekst 5"/>
          <p:cNvSpPr>
            <a:spLocks noGrp="1"/>
          </p:cNvSpPr>
          <p:nvPr>
            <p:ph type="body" sz="half" idx="2"/>
          </p:nvPr>
        </p:nvSpPr>
        <p:spPr>
          <a:xfrm>
            <a:off x="839785" y="1514764"/>
            <a:ext cx="8294977" cy="4562622"/>
          </a:xfrm>
          <a:solidFill>
            <a:schemeClr val="bg1"/>
          </a:solidFill>
          <a:ln w="38100">
            <a:solidFill>
              <a:srgbClr val="F7E286"/>
            </a:solidFill>
          </a:ln>
        </p:spPr>
        <p:txBody>
          <a:bodyPr>
            <a:normAutofit/>
          </a:bodyPr>
          <a:lstStyle/>
          <a:p>
            <a:pPr>
              <a:lnSpc>
                <a:spcPct val="150000"/>
              </a:lnSpc>
            </a:pPr>
            <a:endParaRPr lang="nb-NO" dirty="0">
              <a:latin typeface="+mj-lt"/>
            </a:endParaRPr>
          </a:p>
          <a:p>
            <a:pPr>
              <a:lnSpc>
                <a:spcPct val="150000"/>
              </a:lnSpc>
            </a:pPr>
            <a:endParaRPr lang="nb-NO" dirty="0">
              <a:latin typeface="+mj-lt"/>
            </a:endParaRPr>
          </a:p>
          <a:p>
            <a:pPr algn="ctr">
              <a:lnSpc>
                <a:spcPct val="150000"/>
              </a:lnSpc>
            </a:pPr>
            <a:endParaRPr lang="nb-NO" sz="2400" dirty="0">
              <a:latin typeface="+mj-lt"/>
            </a:endParaRPr>
          </a:p>
          <a:p>
            <a:pPr algn="ctr">
              <a:lnSpc>
                <a:spcPct val="150000"/>
              </a:lnSpc>
            </a:pPr>
            <a:r>
              <a:rPr lang="nb-NO" sz="2400" dirty="0">
                <a:latin typeface="+mj-lt"/>
              </a:rPr>
              <a:t>Hva symboliserer gult for deg?</a:t>
            </a:r>
          </a:p>
          <a:p>
            <a:pPr algn="ctr">
              <a:lnSpc>
                <a:spcPct val="150000"/>
              </a:lnSpc>
            </a:pPr>
            <a:endParaRPr lang="nb-NO" sz="2400" dirty="0">
              <a:latin typeface="+mj-lt"/>
            </a:endParaRPr>
          </a:p>
        </p:txBody>
      </p:sp>
      <p:sp>
        <p:nvSpPr>
          <p:cNvPr id="5" name="Plassholder for bilde 4">
            <a:extLst>
              <a:ext uri="{FF2B5EF4-FFF2-40B4-BE49-F238E27FC236}">
                <a16:creationId xmlns:a16="http://schemas.microsoft.com/office/drawing/2014/main" id="{3414317C-DF27-418C-83E3-BB475C400B5D}"/>
              </a:ext>
            </a:extLst>
          </p:cNvPr>
          <p:cNvSpPr>
            <a:spLocks noGrp="1"/>
          </p:cNvSpPr>
          <p:nvPr>
            <p:ph type="pic" idx="1"/>
          </p:nvPr>
        </p:nvSpPr>
        <p:spPr/>
      </p:sp>
      <p:pic>
        <p:nvPicPr>
          <p:cNvPr id="10" name="Bilde 9">
            <a:extLst>
              <a:ext uri="{FF2B5EF4-FFF2-40B4-BE49-F238E27FC236}">
                <a16:creationId xmlns:a16="http://schemas.microsoft.com/office/drawing/2014/main" id="{76E3A409-9509-46B0-A0A6-3FE10405EFF4}"/>
              </a:ext>
            </a:extLst>
          </p:cNvPr>
          <p:cNvPicPr>
            <a:picLocks noChangeAspect="1"/>
          </p:cNvPicPr>
          <p:nvPr/>
        </p:nvPicPr>
        <p:blipFill>
          <a:blip r:embed="rId5"/>
          <a:stretch>
            <a:fillRect/>
          </a:stretch>
        </p:blipFill>
        <p:spPr>
          <a:xfrm>
            <a:off x="7042437" y="5381336"/>
            <a:ext cx="1779825" cy="470912"/>
          </a:xfrm>
          <a:prstGeom prst="rect">
            <a:avLst/>
          </a:prstGeom>
        </p:spPr>
      </p:pic>
    </p:spTree>
    <p:extLst>
      <p:ext uri="{BB962C8B-B14F-4D97-AF65-F5344CB8AC3E}">
        <p14:creationId xmlns:p14="http://schemas.microsoft.com/office/powerpoint/2010/main" val="4188491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5368" t="-130" r="8112" b="21165"/>
          <a:stretch/>
        </p:blipFill>
        <p:spPr>
          <a:xfrm flipV="1">
            <a:off x="6060328" y="449263"/>
            <a:ext cx="5400743" cy="5427380"/>
          </a:xfrm>
          <a:prstGeom prst="rect">
            <a:avLst/>
          </a:prstGeom>
          <a:solidFill>
            <a:srgbClr val="FAB702"/>
          </a:solidFill>
          <a:ln w="12700">
            <a:solidFill>
              <a:srgbClr val="FAB702"/>
            </a:solidFill>
          </a:ln>
        </p:spPr>
      </p:pic>
      <p:sp>
        <p:nvSpPr>
          <p:cNvPr id="4" name="Tittel 3"/>
          <p:cNvSpPr>
            <a:spLocks noGrp="1"/>
          </p:cNvSpPr>
          <p:nvPr>
            <p:ph type="title"/>
          </p:nvPr>
        </p:nvSpPr>
        <p:spPr>
          <a:xfrm>
            <a:off x="839787" y="449263"/>
            <a:ext cx="8294977" cy="1289773"/>
          </a:xfr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0800000" scaled="1"/>
            <a:tileRect/>
          </a:gradFill>
          <a:ln w="38100">
            <a:solidFill>
              <a:srgbClr val="F7E286"/>
            </a:solidFill>
          </a:ln>
        </p:spPr>
        <p:txBody>
          <a:bodyPr>
            <a:normAutofit fontScale="90000"/>
          </a:bodyPr>
          <a:lstStyle/>
          <a:p>
            <a:pPr algn="ctr"/>
            <a:r>
              <a:rPr lang="nb-NO" sz="3600" b="1" dirty="0">
                <a:solidFill>
                  <a:srgbClr val="FAB702"/>
                </a:solidFill>
                <a:latin typeface="Viner Hand ITC" panose="03070502030502020203" pitchFamily="66" charset="0"/>
              </a:rPr>
              <a:t> </a:t>
            </a:r>
            <a:br>
              <a:rPr lang="nb-NO" sz="3600" b="1" dirty="0">
                <a:solidFill>
                  <a:srgbClr val="FAB702"/>
                </a:solidFill>
                <a:latin typeface="Viner Hand ITC" panose="03070502030502020203" pitchFamily="66" charset="0"/>
              </a:rPr>
            </a:br>
            <a:br>
              <a:rPr lang="nb-NO" sz="3600" b="1" dirty="0">
                <a:solidFill>
                  <a:srgbClr val="FAB702"/>
                </a:solidFill>
                <a:latin typeface="Viner Hand ITC" panose="03070502030502020203" pitchFamily="66" charset="0"/>
              </a:rPr>
            </a:br>
            <a:br>
              <a:rPr lang="nb-NO" sz="3600" b="1" dirty="0">
                <a:solidFill>
                  <a:srgbClr val="FAB702"/>
                </a:solidFill>
                <a:latin typeface="Viner Hand ITC" panose="03070502030502020203" pitchFamily="66" charset="0"/>
              </a:rPr>
            </a:br>
            <a:br>
              <a:rPr lang="nb-NO" sz="3600" b="1" dirty="0">
                <a:solidFill>
                  <a:srgbClr val="FAB702"/>
                </a:solidFill>
                <a:latin typeface="Viner Hand ITC" panose="03070502030502020203" pitchFamily="66" charset="0"/>
              </a:rPr>
            </a:br>
            <a:r>
              <a:rPr lang="nb-NO" sz="5300" b="1" dirty="0">
                <a:solidFill>
                  <a:srgbClr val="FAB702"/>
                </a:solidFill>
                <a:latin typeface="Viner Hand ITC" panose="03070502030502020203" pitchFamily="66" charset="0"/>
              </a:rPr>
              <a:t>Gul i natur</a:t>
            </a:r>
            <a:br>
              <a:rPr lang="nb-NO" dirty="0">
                <a:solidFill>
                  <a:srgbClr val="FFC000"/>
                </a:solidFill>
              </a:rPr>
            </a:br>
            <a:endParaRPr lang="nb-NO" dirty="0"/>
          </a:p>
        </p:txBody>
      </p:sp>
      <p:sp>
        <p:nvSpPr>
          <p:cNvPr id="6" name="Plassholder for tekst 5"/>
          <p:cNvSpPr>
            <a:spLocks noGrp="1"/>
          </p:cNvSpPr>
          <p:nvPr>
            <p:ph type="body" sz="half" idx="2"/>
          </p:nvPr>
        </p:nvSpPr>
        <p:spPr>
          <a:xfrm>
            <a:off x="839786" y="1522700"/>
            <a:ext cx="8294977" cy="4338350"/>
          </a:xfrm>
          <a:solidFill>
            <a:schemeClr val="bg1"/>
          </a:solidFill>
          <a:ln w="38100">
            <a:solidFill>
              <a:srgbClr val="FAB702"/>
            </a:solidFill>
          </a:ln>
        </p:spPr>
        <p:txBody>
          <a:bodyPr/>
          <a:lstStyle/>
          <a:p>
            <a:pPr>
              <a:lnSpc>
                <a:spcPct val="150000"/>
              </a:lnSpc>
            </a:pPr>
            <a:endParaRPr lang="nb-NO" dirty="0">
              <a:latin typeface="+mj-lt"/>
            </a:endParaRPr>
          </a:p>
          <a:p>
            <a:pPr>
              <a:lnSpc>
                <a:spcPct val="150000"/>
              </a:lnSpc>
            </a:pPr>
            <a:endParaRPr lang="nb-NO" dirty="0">
              <a:latin typeface="+mj-lt"/>
            </a:endParaRPr>
          </a:p>
          <a:p>
            <a:pPr algn="ctr">
              <a:lnSpc>
                <a:spcPct val="150000"/>
              </a:lnSpc>
            </a:pPr>
            <a:endParaRPr lang="nb-NO" sz="2400" dirty="0">
              <a:latin typeface="+mj-lt"/>
            </a:endParaRPr>
          </a:p>
          <a:p>
            <a:pPr algn="ctr">
              <a:lnSpc>
                <a:spcPct val="150000"/>
              </a:lnSpc>
            </a:pPr>
            <a:r>
              <a:rPr lang="nb-NO" sz="2400" dirty="0">
                <a:latin typeface="+mj-lt"/>
              </a:rPr>
              <a:t>Hva i naturen har fargen gul?</a:t>
            </a:r>
          </a:p>
        </p:txBody>
      </p:sp>
      <p:sp>
        <p:nvSpPr>
          <p:cNvPr id="5" name="Plassholder for bilde 4">
            <a:extLst>
              <a:ext uri="{FF2B5EF4-FFF2-40B4-BE49-F238E27FC236}">
                <a16:creationId xmlns:a16="http://schemas.microsoft.com/office/drawing/2014/main" id="{62602A1B-5242-4FEA-9366-BE7E57EB92AA}"/>
              </a:ext>
            </a:extLst>
          </p:cNvPr>
          <p:cNvSpPr>
            <a:spLocks noGrp="1"/>
          </p:cNvSpPr>
          <p:nvPr>
            <p:ph type="pic" idx="1"/>
          </p:nvPr>
        </p:nvSpPr>
        <p:spPr/>
      </p:sp>
      <p:pic>
        <p:nvPicPr>
          <p:cNvPr id="9" name="Bilde 8">
            <a:extLst>
              <a:ext uri="{FF2B5EF4-FFF2-40B4-BE49-F238E27FC236}">
                <a16:creationId xmlns:a16="http://schemas.microsoft.com/office/drawing/2014/main" id="{CE92A59C-4E67-4EA7-865B-A234CD4080E5}"/>
              </a:ext>
            </a:extLst>
          </p:cNvPr>
          <p:cNvPicPr>
            <a:picLocks noChangeAspect="1"/>
          </p:cNvPicPr>
          <p:nvPr/>
        </p:nvPicPr>
        <p:blipFill>
          <a:blip r:embed="rId5"/>
          <a:stretch>
            <a:fillRect/>
          </a:stretch>
        </p:blipFill>
        <p:spPr>
          <a:xfrm>
            <a:off x="7135743" y="5260833"/>
            <a:ext cx="1779825" cy="470912"/>
          </a:xfrm>
          <a:prstGeom prst="rect">
            <a:avLst/>
          </a:prstGeom>
        </p:spPr>
      </p:pic>
    </p:spTree>
    <p:extLst>
      <p:ext uri="{BB962C8B-B14F-4D97-AF65-F5344CB8AC3E}">
        <p14:creationId xmlns:p14="http://schemas.microsoft.com/office/powerpoint/2010/main" val="619721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ssholder for bilde 1"/>
          <p:cNvPicPr>
            <a:picLocks noGrp="1" noChangeAspect="1"/>
          </p:cNvPicPr>
          <p:nvPr>
            <p:ph type="pic" idx="1"/>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19219" b="19219"/>
          <a:stretch>
            <a:fillRect/>
          </a:stretch>
        </p:blipFill>
        <p:spPr>
          <a:xfrm>
            <a:off x="4643437" y="449262"/>
            <a:ext cx="6583363" cy="5403851"/>
          </a:xfrm>
          <a:ln>
            <a:solidFill>
              <a:srgbClr val="FAB702"/>
            </a:solidFill>
          </a:ln>
        </p:spPr>
      </p:pic>
      <p:sp>
        <p:nvSpPr>
          <p:cNvPr id="4" name="Tittel 3"/>
          <p:cNvSpPr>
            <a:spLocks noGrp="1"/>
          </p:cNvSpPr>
          <p:nvPr>
            <p:ph type="title"/>
          </p:nvPr>
        </p:nvSpPr>
        <p:spPr>
          <a:xfrm>
            <a:off x="839787" y="449263"/>
            <a:ext cx="8294977" cy="1289773"/>
          </a:xfr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0800000" scaled="1"/>
            <a:tileRect/>
          </a:gradFill>
          <a:ln w="38100">
            <a:solidFill>
              <a:srgbClr val="F7E286"/>
            </a:solidFill>
          </a:ln>
        </p:spPr>
        <p:txBody>
          <a:bodyPr>
            <a:normAutofit fontScale="90000"/>
          </a:bodyPr>
          <a:lstStyle/>
          <a:p>
            <a:pPr algn="ctr"/>
            <a:r>
              <a:rPr lang="nb-NO" sz="3600" b="1" dirty="0">
                <a:solidFill>
                  <a:srgbClr val="FAB702"/>
                </a:solidFill>
                <a:latin typeface="Viner Hand ITC" panose="03070502030502020203" pitchFamily="66" charset="0"/>
              </a:rPr>
              <a:t> </a:t>
            </a:r>
            <a:br>
              <a:rPr lang="nb-NO" sz="3600" b="1" dirty="0">
                <a:solidFill>
                  <a:srgbClr val="FAB702"/>
                </a:solidFill>
                <a:latin typeface="Viner Hand ITC" panose="03070502030502020203" pitchFamily="66" charset="0"/>
              </a:rPr>
            </a:br>
            <a:br>
              <a:rPr lang="nb-NO" sz="3600" b="1" dirty="0">
                <a:solidFill>
                  <a:srgbClr val="FAB702"/>
                </a:solidFill>
                <a:latin typeface="Viner Hand ITC" panose="03070502030502020203" pitchFamily="66" charset="0"/>
              </a:rPr>
            </a:br>
            <a:r>
              <a:rPr lang="nb-NO" sz="5300" b="1" dirty="0">
                <a:solidFill>
                  <a:srgbClr val="FAB702"/>
                </a:solidFill>
                <a:latin typeface="Viner Hand ITC" panose="03070502030502020203" pitchFamily="66" charset="0"/>
              </a:rPr>
              <a:t>Gul med hensikt</a:t>
            </a:r>
            <a:br>
              <a:rPr lang="nb-NO" dirty="0">
                <a:solidFill>
                  <a:srgbClr val="FFC000"/>
                </a:solidFill>
              </a:rPr>
            </a:br>
            <a:endParaRPr lang="nb-NO" dirty="0"/>
          </a:p>
        </p:txBody>
      </p:sp>
      <p:sp>
        <p:nvSpPr>
          <p:cNvPr id="6" name="Plassholder for tekst 5"/>
          <p:cNvSpPr>
            <a:spLocks noGrp="1"/>
          </p:cNvSpPr>
          <p:nvPr>
            <p:ph type="body" sz="half" idx="2"/>
          </p:nvPr>
        </p:nvSpPr>
        <p:spPr>
          <a:xfrm>
            <a:off x="839786" y="1514764"/>
            <a:ext cx="8294977" cy="4338350"/>
          </a:xfrm>
          <a:solidFill>
            <a:schemeClr val="bg1"/>
          </a:solidFill>
          <a:ln w="38100">
            <a:solidFill>
              <a:srgbClr val="FAB702"/>
            </a:solidFill>
          </a:ln>
        </p:spPr>
        <p:txBody>
          <a:bodyPr>
            <a:normAutofit/>
          </a:bodyPr>
          <a:lstStyle/>
          <a:p>
            <a:pPr algn="ctr">
              <a:lnSpc>
                <a:spcPct val="150000"/>
              </a:lnSpc>
            </a:pPr>
            <a:endParaRPr lang="nb-NO" sz="2400" dirty="0"/>
          </a:p>
          <a:p>
            <a:pPr algn="ctr">
              <a:lnSpc>
                <a:spcPct val="150000"/>
              </a:lnSpc>
            </a:pPr>
            <a:endParaRPr lang="nb-NO" sz="2400" dirty="0"/>
          </a:p>
          <a:p>
            <a:pPr algn="ctr">
              <a:lnSpc>
                <a:spcPct val="150000"/>
              </a:lnSpc>
            </a:pPr>
            <a:r>
              <a:rPr lang="nb-NO" sz="2400" dirty="0"/>
              <a:t>Hvilke produkter og i hvilke yrker bruker vi fargen gul?</a:t>
            </a:r>
            <a:r>
              <a:rPr lang="nb-NO" sz="2400" dirty="0">
                <a:solidFill>
                  <a:schemeClr val="accent1">
                    <a:lumMod val="75000"/>
                  </a:schemeClr>
                </a:solidFill>
              </a:rPr>
              <a:t> </a:t>
            </a:r>
            <a:endParaRPr lang="nb-NO" sz="2400" dirty="0"/>
          </a:p>
          <a:p>
            <a:pPr algn="ctr">
              <a:lnSpc>
                <a:spcPct val="150000"/>
              </a:lnSpc>
            </a:pPr>
            <a:endParaRPr lang="nb-NO" sz="4000" dirty="0"/>
          </a:p>
          <a:p>
            <a:pPr algn="ctr">
              <a:lnSpc>
                <a:spcPct val="150000"/>
              </a:lnSpc>
            </a:pPr>
            <a:endParaRPr lang="nb-NO" sz="3200" dirty="0">
              <a:latin typeface="+mj-lt"/>
            </a:endParaRPr>
          </a:p>
        </p:txBody>
      </p:sp>
      <p:sp>
        <p:nvSpPr>
          <p:cNvPr id="5" name="Plassholder for bilde 4">
            <a:extLst>
              <a:ext uri="{FF2B5EF4-FFF2-40B4-BE49-F238E27FC236}">
                <a16:creationId xmlns:a16="http://schemas.microsoft.com/office/drawing/2014/main" id="{87B438AF-A884-4830-9CBB-06577DD2B9B8}"/>
              </a:ext>
            </a:extLst>
          </p:cNvPr>
          <p:cNvSpPr>
            <a:spLocks noGrp="1"/>
          </p:cNvSpPr>
          <p:nvPr>
            <p:ph type="pic" idx="1"/>
          </p:nvPr>
        </p:nvSpPr>
        <p:spPr/>
      </p:sp>
      <p:pic>
        <p:nvPicPr>
          <p:cNvPr id="9" name="Bilde 8">
            <a:extLst>
              <a:ext uri="{FF2B5EF4-FFF2-40B4-BE49-F238E27FC236}">
                <a16:creationId xmlns:a16="http://schemas.microsoft.com/office/drawing/2014/main" id="{45FF2CF2-577C-4B8A-B92B-E715A241B8AA}"/>
              </a:ext>
            </a:extLst>
          </p:cNvPr>
          <p:cNvPicPr>
            <a:picLocks noChangeAspect="1"/>
          </p:cNvPicPr>
          <p:nvPr/>
        </p:nvPicPr>
        <p:blipFill>
          <a:blip r:embed="rId5"/>
          <a:stretch>
            <a:fillRect/>
          </a:stretch>
        </p:blipFill>
        <p:spPr>
          <a:xfrm>
            <a:off x="7257040" y="5260833"/>
            <a:ext cx="1779825" cy="470912"/>
          </a:xfrm>
          <a:prstGeom prst="rect">
            <a:avLst/>
          </a:prstGeom>
        </p:spPr>
      </p:pic>
    </p:spTree>
    <p:extLst>
      <p:ext uri="{BB962C8B-B14F-4D97-AF65-F5344CB8AC3E}">
        <p14:creationId xmlns:p14="http://schemas.microsoft.com/office/powerpoint/2010/main" val="2470070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839786" y="449263"/>
            <a:ext cx="8294977" cy="1289773"/>
          </a:xfr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0800000" scaled="1"/>
            <a:tileRect/>
          </a:gradFill>
          <a:ln w="38100">
            <a:solidFill>
              <a:srgbClr val="FAB702"/>
            </a:solidFill>
          </a:ln>
        </p:spPr>
        <p:txBody>
          <a:bodyPr>
            <a:normAutofit fontScale="90000"/>
          </a:bodyPr>
          <a:lstStyle/>
          <a:p>
            <a:pPr algn="ctr"/>
            <a:r>
              <a:rPr lang="nb-NO" sz="3600" b="1" dirty="0">
                <a:solidFill>
                  <a:srgbClr val="FAB702"/>
                </a:solidFill>
                <a:latin typeface="Viner Hand ITC" panose="03070502030502020203" pitchFamily="66" charset="0"/>
              </a:rPr>
              <a:t> </a:t>
            </a:r>
            <a:br>
              <a:rPr lang="nb-NO" sz="3600" b="1" dirty="0">
                <a:solidFill>
                  <a:srgbClr val="FAB702"/>
                </a:solidFill>
                <a:latin typeface="Viner Hand ITC" panose="03070502030502020203" pitchFamily="66" charset="0"/>
              </a:rPr>
            </a:br>
            <a:br>
              <a:rPr lang="nb-NO" sz="3600" b="1" dirty="0">
                <a:solidFill>
                  <a:srgbClr val="FAB702"/>
                </a:solidFill>
                <a:latin typeface="Viner Hand ITC" panose="03070502030502020203" pitchFamily="66" charset="0"/>
              </a:rPr>
            </a:br>
            <a:r>
              <a:rPr lang="nb-NO" sz="5300" b="1" dirty="0">
                <a:solidFill>
                  <a:srgbClr val="FAB702"/>
                </a:solidFill>
                <a:latin typeface="Viner Hand ITC" panose="03070502030502020203" pitchFamily="66" charset="0"/>
              </a:rPr>
              <a:t>Gul som minner </a:t>
            </a:r>
            <a:br>
              <a:rPr lang="nb-NO" dirty="0">
                <a:solidFill>
                  <a:srgbClr val="FFC000"/>
                </a:solidFill>
              </a:rPr>
            </a:br>
            <a:endParaRPr lang="nb-NO" dirty="0"/>
          </a:p>
        </p:txBody>
      </p:sp>
      <p:pic>
        <p:nvPicPr>
          <p:cNvPr id="2" name="Plassholder for bilde 1"/>
          <p:cNvPicPr>
            <a:picLocks noGrp="1" noChangeAspect="1"/>
          </p:cNvPicPr>
          <p:nvPr>
            <p:ph type="pic" idx="1"/>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24187" r="24187"/>
          <a:stretch>
            <a:fillRect/>
          </a:stretch>
        </p:blipFill>
        <p:spPr>
          <a:xfrm>
            <a:off x="9134763" y="449264"/>
            <a:ext cx="2092325" cy="5403850"/>
          </a:xfrm>
          <a:ln>
            <a:solidFill>
              <a:srgbClr val="FAB702"/>
            </a:solidFill>
          </a:ln>
        </p:spPr>
      </p:pic>
      <p:sp>
        <p:nvSpPr>
          <p:cNvPr id="6" name="Plassholder for tekst 5"/>
          <p:cNvSpPr>
            <a:spLocks noGrp="1"/>
          </p:cNvSpPr>
          <p:nvPr>
            <p:ph type="body" sz="half" idx="2"/>
          </p:nvPr>
        </p:nvSpPr>
        <p:spPr>
          <a:xfrm>
            <a:off x="839786" y="1514764"/>
            <a:ext cx="8294977" cy="4338350"/>
          </a:xfrm>
          <a:solidFill>
            <a:schemeClr val="bg1"/>
          </a:solidFill>
          <a:ln w="38100">
            <a:solidFill>
              <a:srgbClr val="F7E286"/>
            </a:solidFill>
          </a:ln>
        </p:spPr>
        <p:txBody>
          <a:bodyPr>
            <a:normAutofit/>
          </a:bodyPr>
          <a:lstStyle/>
          <a:p>
            <a:pPr>
              <a:lnSpc>
                <a:spcPct val="150000"/>
              </a:lnSpc>
            </a:pPr>
            <a:endParaRPr lang="nb-NO" dirty="0">
              <a:latin typeface="+mj-lt"/>
            </a:endParaRPr>
          </a:p>
          <a:p>
            <a:pPr>
              <a:lnSpc>
                <a:spcPct val="150000"/>
              </a:lnSpc>
            </a:pPr>
            <a:endParaRPr lang="nb-NO" dirty="0">
              <a:latin typeface="+mj-lt"/>
            </a:endParaRPr>
          </a:p>
          <a:p>
            <a:pPr algn="ctr">
              <a:lnSpc>
                <a:spcPct val="150000"/>
              </a:lnSpc>
            </a:pPr>
            <a:endParaRPr lang="nb-NO" sz="2400" dirty="0">
              <a:latin typeface="+mj-lt"/>
            </a:endParaRPr>
          </a:p>
          <a:p>
            <a:pPr algn="ctr">
              <a:lnSpc>
                <a:spcPct val="150000"/>
              </a:lnSpc>
            </a:pPr>
            <a:r>
              <a:rPr lang="nb-NO" sz="2400" dirty="0">
                <a:latin typeface="+mj-lt"/>
              </a:rPr>
              <a:t>Hvilke erfaringer har du med fargen gul?</a:t>
            </a:r>
          </a:p>
        </p:txBody>
      </p:sp>
      <p:sp>
        <p:nvSpPr>
          <p:cNvPr id="5" name="Plassholder for bilde 4">
            <a:extLst>
              <a:ext uri="{FF2B5EF4-FFF2-40B4-BE49-F238E27FC236}">
                <a16:creationId xmlns:a16="http://schemas.microsoft.com/office/drawing/2014/main" id="{B046EE5A-FE74-45FC-8EA7-0D33F9EF4D20}"/>
              </a:ext>
            </a:extLst>
          </p:cNvPr>
          <p:cNvSpPr>
            <a:spLocks noGrp="1"/>
          </p:cNvSpPr>
          <p:nvPr>
            <p:ph type="pic" idx="1"/>
          </p:nvPr>
        </p:nvSpPr>
        <p:spPr/>
      </p:sp>
      <p:pic>
        <p:nvPicPr>
          <p:cNvPr id="9" name="Bilde 8">
            <a:extLst>
              <a:ext uri="{FF2B5EF4-FFF2-40B4-BE49-F238E27FC236}">
                <a16:creationId xmlns:a16="http://schemas.microsoft.com/office/drawing/2014/main" id="{924EBFBD-A392-4919-AD74-CF57CBC47B9A}"/>
              </a:ext>
            </a:extLst>
          </p:cNvPr>
          <p:cNvPicPr>
            <a:picLocks noChangeAspect="1"/>
          </p:cNvPicPr>
          <p:nvPr/>
        </p:nvPicPr>
        <p:blipFill>
          <a:blip r:embed="rId5"/>
          <a:stretch>
            <a:fillRect/>
          </a:stretch>
        </p:blipFill>
        <p:spPr>
          <a:xfrm>
            <a:off x="7226638" y="5277355"/>
            <a:ext cx="1779825" cy="470912"/>
          </a:xfrm>
          <a:prstGeom prst="rect">
            <a:avLst/>
          </a:prstGeom>
        </p:spPr>
      </p:pic>
    </p:spTree>
    <p:extLst>
      <p:ext uri="{BB962C8B-B14F-4D97-AF65-F5344CB8AC3E}">
        <p14:creationId xmlns:p14="http://schemas.microsoft.com/office/powerpoint/2010/main" val="2991184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839787" y="449263"/>
            <a:ext cx="8294977" cy="1289773"/>
          </a:xfr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0800000" scaled="1"/>
            <a:tileRect/>
          </a:gradFill>
          <a:ln w="38100">
            <a:solidFill>
              <a:srgbClr val="F7E286"/>
            </a:solidFill>
          </a:ln>
        </p:spPr>
        <p:txBody>
          <a:bodyPr>
            <a:normAutofit fontScale="90000"/>
          </a:bodyPr>
          <a:lstStyle/>
          <a:p>
            <a:pPr algn="ctr"/>
            <a:r>
              <a:rPr lang="nb-NO" sz="3600" b="1" dirty="0">
                <a:solidFill>
                  <a:srgbClr val="FAB702"/>
                </a:solidFill>
                <a:latin typeface="Viner Hand ITC" panose="03070502030502020203" pitchFamily="66" charset="0"/>
              </a:rPr>
              <a:t> </a:t>
            </a:r>
            <a:br>
              <a:rPr lang="nb-NO" sz="3600" b="1" dirty="0">
                <a:solidFill>
                  <a:srgbClr val="FAB702"/>
                </a:solidFill>
                <a:latin typeface="Viner Hand ITC" panose="03070502030502020203" pitchFamily="66" charset="0"/>
              </a:rPr>
            </a:br>
            <a:br>
              <a:rPr lang="nb-NO" sz="3600" b="1" dirty="0">
                <a:solidFill>
                  <a:srgbClr val="FAB702"/>
                </a:solidFill>
                <a:latin typeface="Viner Hand ITC" panose="03070502030502020203" pitchFamily="66" charset="0"/>
              </a:rPr>
            </a:br>
            <a:br>
              <a:rPr lang="nb-NO" sz="3600" b="1" dirty="0">
                <a:solidFill>
                  <a:srgbClr val="FAB702"/>
                </a:solidFill>
                <a:latin typeface="Viner Hand ITC" panose="03070502030502020203" pitchFamily="66" charset="0"/>
              </a:rPr>
            </a:br>
            <a:br>
              <a:rPr lang="nb-NO" sz="5300" b="1" dirty="0">
                <a:solidFill>
                  <a:srgbClr val="FAB702"/>
                </a:solidFill>
                <a:latin typeface="Viner Hand ITC" panose="03070502030502020203" pitchFamily="66" charset="0"/>
              </a:rPr>
            </a:br>
            <a:r>
              <a:rPr lang="nb-NO" sz="5300" b="1" dirty="0">
                <a:solidFill>
                  <a:srgbClr val="FAB702"/>
                </a:solidFill>
                <a:latin typeface="Viner Hand ITC" panose="03070502030502020203" pitchFamily="66" charset="0"/>
              </a:rPr>
              <a:t>Gul som utrykk</a:t>
            </a:r>
            <a:br>
              <a:rPr lang="nb-NO" dirty="0">
                <a:solidFill>
                  <a:srgbClr val="FFC000"/>
                </a:solidFill>
              </a:rPr>
            </a:br>
            <a:endParaRPr lang="nb-NO" dirty="0"/>
          </a:p>
        </p:txBody>
      </p:sp>
      <p:sp>
        <p:nvSpPr>
          <p:cNvPr id="6" name="Plassholder for tekst 5"/>
          <p:cNvSpPr>
            <a:spLocks noGrp="1"/>
          </p:cNvSpPr>
          <p:nvPr>
            <p:ph type="body" sz="half" idx="2"/>
          </p:nvPr>
        </p:nvSpPr>
        <p:spPr>
          <a:xfrm>
            <a:off x="839787" y="1411399"/>
            <a:ext cx="8294977" cy="4338350"/>
          </a:xfrm>
          <a:solidFill>
            <a:schemeClr val="bg1"/>
          </a:solidFill>
          <a:ln w="38100">
            <a:solidFill>
              <a:srgbClr val="FAB702"/>
            </a:solidFill>
          </a:ln>
        </p:spPr>
        <p:txBody>
          <a:bodyPr/>
          <a:lstStyle/>
          <a:p>
            <a:endParaRPr lang="nb-NO" dirty="0"/>
          </a:p>
          <a:p>
            <a:pPr algn="ctr"/>
            <a:endParaRPr lang="nb-NO" sz="3200" dirty="0">
              <a:latin typeface="+mj-lt"/>
            </a:endParaRPr>
          </a:p>
          <a:p>
            <a:pPr algn="ctr"/>
            <a:endParaRPr lang="nb-NO" sz="3200" dirty="0">
              <a:latin typeface="+mj-lt"/>
            </a:endParaRPr>
          </a:p>
          <a:p>
            <a:pPr algn="ctr"/>
            <a:endParaRPr lang="nb-NO" sz="2400" dirty="0">
              <a:latin typeface="+mj-lt"/>
            </a:endParaRPr>
          </a:p>
          <a:p>
            <a:pPr algn="ctr"/>
            <a:r>
              <a:rPr lang="nb-NO" sz="2400" dirty="0">
                <a:latin typeface="+mj-lt"/>
              </a:rPr>
              <a:t>Hva føler du når du ser fargen gul?</a:t>
            </a:r>
          </a:p>
        </p:txBody>
      </p:sp>
      <p:pic>
        <p:nvPicPr>
          <p:cNvPr id="17" name="Plassholder for bilde 16"/>
          <p:cNvPicPr>
            <a:picLocks noGrp="1" noChangeAspect="1"/>
          </p:cNvPicPr>
          <p:nvPr>
            <p:ph type="pic" idx="1"/>
          </p:nvPr>
        </p:nvPicPr>
        <p:blipFill rotWithShape="1">
          <a:blip r:embed="rId3" cstate="print">
            <a:clrChange>
              <a:clrFrom>
                <a:srgbClr val="FFFC68"/>
              </a:clrFrom>
              <a:clrTo>
                <a:srgbClr val="FFFC68">
                  <a:alpha val="0"/>
                </a:srgbClr>
              </a:clrTo>
            </a:clrChange>
            <a:extLst>
              <a:ext uri="{BEBA8EAE-BF5A-486C-A8C5-ECC9F3942E4B}">
                <a14:imgProps xmlns:a14="http://schemas.microsoft.com/office/drawing/2010/main">
                  <a14:imgLayer r:embed="rId4">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l="30391" t="20279" r="32084" b="21508"/>
          <a:stretch/>
        </p:blipFill>
        <p:spPr>
          <a:xfrm>
            <a:off x="9134764" y="449263"/>
            <a:ext cx="2571320" cy="5317263"/>
          </a:xfrm>
          <a:ln>
            <a:solidFill>
              <a:srgbClr val="FAB702"/>
            </a:solidFill>
          </a:ln>
        </p:spPr>
      </p:pic>
      <p:sp>
        <p:nvSpPr>
          <p:cNvPr id="3" name="Plassholder for bilde 2">
            <a:extLst>
              <a:ext uri="{FF2B5EF4-FFF2-40B4-BE49-F238E27FC236}">
                <a16:creationId xmlns:a16="http://schemas.microsoft.com/office/drawing/2014/main" id="{B9164969-90AC-4298-AA76-D9502C49F20C}"/>
              </a:ext>
            </a:extLst>
          </p:cNvPr>
          <p:cNvSpPr>
            <a:spLocks noGrp="1"/>
          </p:cNvSpPr>
          <p:nvPr>
            <p:ph type="pic" idx="1"/>
          </p:nvPr>
        </p:nvSpPr>
        <p:spPr/>
      </p:sp>
      <p:pic>
        <p:nvPicPr>
          <p:cNvPr id="9" name="Bilde 8">
            <a:extLst>
              <a:ext uri="{FF2B5EF4-FFF2-40B4-BE49-F238E27FC236}">
                <a16:creationId xmlns:a16="http://schemas.microsoft.com/office/drawing/2014/main" id="{2CF767C9-5219-41F6-B95A-1E5AE545AF6B}"/>
              </a:ext>
            </a:extLst>
          </p:cNvPr>
          <p:cNvPicPr>
            <a:picLocks noChangeAspect="1"/>
          </p:cNvPicPr>
          <p:nvPr/>
        </p:nvPicPr>
        <p:blipFill>
          <a:blip r:embed="rId5"/>
          <a:stretch>
            <a:fillRect/>
          </a:stretch>
        </p:blipFill>
        <p:spPr>
          <a:xfrm>
            <a:off x="7135743" y="5052482"/>
            <a:ext cx="1779825" cy="470912"/>
          </a:xfrm>
          <a:prstGeom prst="rect">
            <a:avLst/>
          </a:prstGeom>
        </p:spPr>
      </p:pic>
    </p:spTree>
    <p:extLst>
      <p:ext uri="{BB962C8B-B14F-4D97-AF65-F5344CB8AC3E}">
        <p14:creationId xmlns:p14="http://schemas.microsoft.com/office/powerpoint/2010/main" val="3252380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p:cNvPicPr>
            <a:picLocks noGrp="1" noChangeAspect="1"/>
          </p:cNvPicPr>
          <p:nvPr>
            <p:ph type="pic" idx="1"/>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17380" b="17380"/>
          <a:stretch>
            <a:fillRect/>
          </a:stretch>
        </p:blipFill>
        <p:spPr>
          <a:xfrm>
            <a:off x="5183187" y="448666"/>
            <a:ext cx="6246813" cy="5452515"/>
          </a:xfrm>
          <a:ln>
            <a:solidFill>
              <a:srgbClr val="FAB702"/>
            </a:solidFill>
          </a:ln>
        </p:spPr>
      </p:pic>
      <p:sp>
        <p:nvSpPr>
          <p:cNvPr id="4" name="Tittel 3"/>
          <p:cNvSpPr>
            <a:spLocks noGrp="1"/>
          </p:cNvSpPr>
          <p:nvPr>
            <p:ph type="title"/>
          </p:nvPr>
        </p:nvSpPr>
        <p:spPr>
          <a:xfrm>
            <a:off x="839787" y="449263"/>
            <a:ext cx="8294977" cy="1289773"/>
          </a:xfr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0800000" scaled="1"/>
            <a:tileRect/>
          </a:gradFill>
          <a:ln w="38100">
            <a:solidFill>
              <a:srgbClr val="F7E286"/>
            </a:solidFill>
          </a:ln>
        </p:spPr>
        <p:txBody>
          <a:bodyPr>
            <a:normAutofit fontScale="90000"/>
          </a:bodyPr>
          <a:lstStyle/>
          <a:p>
            <a:pPr algn="ctr"/>
            <a:r>
              <a:rPr lang="nb-NO" sz="3600" b="1" dirty="0">
                <a:solidFill>
                  <a:srgbClr val="FAB702"/>
                </a:solidFill>
                <a:latin typeface="Viner Hand ITC" panose="03070502030502020203" pitchFamily="66" charset="0"/>
              </a:rPr>
              <a:t> </a:t>
            </a:r>
            <a:br>
              <a:rPr lang="nb-NO" sz="3600" b="1" dirty="0">
                <a:solidFill>
                  <a:srgbClr val="FAB702"/>
                </a:solidFill>
                <a:latin typeface="Viner Hand ITC" panose="03070502030502020203" pitchFamily="66" charset="0"/>
              </a:rPr>
            </a:br>
            <a:br>
              <a:rPr lang="nb-NO" sz="3600" b="1" dirty="0">
                <a:solidFill>
                  <a:srgbClr val="FAB702"/>
                </a:solidFill>
                <a:latin typeface="Viner Hand ITC" panose="03070502030502020203" pitchFamily="66" charset="0"/>
              </a:rPr>
            </a:br>
            <a:br>
              <a:rPr lang="nb-NO" sz="3600" b="1" dirty="0">
                <a:solidFill>
                  <a:srgbClr val="FAB702"/>
                </a:solidFill>
                <a:latin typeface="Viner Hand ITC" panose="03070502030502020203" pitchFamily="66" charset="0"/>
              </a:rPr>
            </a:br>
            <a:br>
              <a:rPr lang="nb-NO" sz="5300" b="1" dirty="0">
                <a:solidFill>
                  <a:srgbClr val="FAB702"/>
                </a:solidFill>
                <a:latin typeface="Viner Hand ITC" panose="03070502030502020203" pitchFamily="66" charset="0"/>
              </a:rPr>
            </a:br>
            <a:r>
              <a:rPr lang="nb-NO" sz="5300" b="1" dirty="0">
                <a:solidFill>
                  <a:srgbClr val="FAB702"/>
                </a:solidFill>
                <a:latin typeface="Viner Hand ITC" panose="03070502030502020203" pitchFamily="66" charset="0"/>
              </a:rPr>
              <a:t>Gule øvelser</a:t>
            </a:r>
            <a:br>
              <a:rPr lang="nb-NO" dirty="0">
                <a:solidFill>
                  <a:srgbClr val="FFC000"/>
                </a:solidFill>
              </a:rPr>
            </a:br>
            <a:endParaRPr lang="nb-NO" dirty="0"/>
          </a:p>
        </p:txBody>
      </p:sp>
      <p:sp>
        <p:nvSpPr>
          <p:cNvPr id="6" name="Plassholder for tekst 5"/>
          <p:cNvSpPr>
            <a:spLocks noGrp="1"/>
          </p:cNvSpPr>
          <p:nvPr>
            <p:ph type="body" sz="half" idx="2"/>
          </p:nvPr>
        </p:nvSpPr>
        <p:spPr>
          <a:xfrm>
            <a:off x="839786" y="1562832"/>
            <a:ext cx="8294977" cy="4338350"/>
          </a:xfrm>
          <a:solidFill>
            <a:schemeClr val="bg1"/>
          </a:solidFill>
          <a:ln w="38100">
            <a:solidFill>
              <a:srgbClr val="FAB702"/>
            </a:solidFill>
          </a:ln>
        </p:spPr>
        <p:txBody>
          <a:bodyPr/>
          <a:lstStyle/>
          <a:p>
            <a:endParaRPr lang="nb-NO" dirty="0"/>
          </a:p>
          <a:p>
            <a:pPr marL="285750" indent="-285750">
              <a:buFontTx/>
              <a:buChar char="-"/>
            </a:pPr>
            <a:r>
              <a:rPr lang="nb-NO" dirty="0"/>
              <a:t>Vi lager gule valører fra gult til hvit og</a:t>
            </a:r>
          </a:p>
          <a:p>
            <a:r>
              <a:rPr lang="nb-NO" dirty="0"/>
              <a:t>      fra gult til svart med akvarellmaling/akvarell-</a:t>
            </a:r>
          </a:p>
          <a:p>
            <a:r>
              <a:rPr lang="nb-NO" dirty="0"/>
              <a:t>      blyanter.</a:t>
            </a:r>
          </a:p>
          <a:p>
            <a:endParaRPr lang="nb-NO" dirty="0"/>
          </a:p>
          <a:p>
            <a:pPr marL="285750" indent="-285750">
              <a:buFontTx/>
              <a:buChar char="-"/>
            </a:pPr>
            <a:r>
              <a:rPr lang="nb-NO" dirty="0"/>
              <a:t>Vi studerer lys med gult silkepapir</a:t>
            </a:r>
          </a:p>
          <a:p>
            <a:r>
              <a:rPr lang="nb-NO" dirty="0"/>
              <a:t>      eller gult fargefilter. </a:t>
            </a:r>
          </a:p>
          <a:p>
            <a:endParaRPr lang="nb-NO" dirty="0"/>
          </a:p>
          <a:p>
            <a:pPr marL="285750" indent="-285750">
              <a:buFontTx/>
              <a:buChar char="-"/>
            </a:pPr>
            <a:r>
              <a:rPr lang="nb-NO" dirty="0"/>
              <a:t>Vi skriver kort om hvorfor vi blir glad eller føler </a:t>
            </a:r>
          </a:p>
          <a:p>
            <a:r>
              <a:rPr lang="nb-NO" dirty="0"/>
              <a:t>       ubehag av fargen gul.</a:t>
            </a:r>
          </a:p>
          <a:p>
            <a:endParaRPr lang="nb-NO" dirty="0"/>
          </a:p>
          <a:p>
            <a:endParaRPr lang="nb-NO" dirty="0"/>
          </a:p>
        </p:txBody>
      </p:sp>
      <p:pic>
        <p:nvPicPr>
          <p:cNvPr id="2" name="Bild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6918" y="1776301"/>
            <a:ext cx="3236976" cy="3236976"/>
          </a:xfrm>
          <a:prstGeom prst="rect">
            <a:avLst/>
          </a:prstGeom>
        </p:spPr>
      </p:pic>
      <p:sp>
        <p:nvSpPr>
          <p:cNvPr id="9" name="Plassholder for bilde 8">
            <a:extLst>
              <a:ext uri="{FF2B5EF4-FFF2-40B4-BE49-F238E27FC236}">
                <a16:creationId xmlns:a16="http://schemas.microsoft.com/office/drawing/2014/main" id="{9CB07801-4C1C-4C6D-9547-A335A7774EF7}"/>
              </a:ext>
            </a:extLst>
          </p:cNvPr>
          <p:cNvSpPr>
            <a:spLocks noGrp="1"/>
          </p:cNvSpPr>
          <p:nvPr>
            <p:ph type="pic" idx="1"/>
          </p:nvPr>
        </p:nvSpPr>
        <p:spPr/>
      </p:sp>
      <p:pic>
        <p:nvPicPr>
          <p:cNvPr id="10" name="Bilde 9">
            <a:extLst>
              <a:ext uri="{FF2B5EF4-FFF2-40B4-BE49-F238E27FC236}">
                <a16:creationId xmlns:a16="http://schemas.microsoft.com/office/drawing/2014/main" id="{E267823E-BCAD-4A9C-84FB-616A15D2945F}"/>
              </a:ext>
            </a:extLst>
          </p:cNvPr>
          <p:cNvPicPr>
            <a:picLocks noChangeAspect="1"/>
          </p:cNvPicPr>
          <p:nvPr/>
        </p:nvPicPr>
        <p:blipFill>
          <a:blip r:embed="rId6"/>
          <a:stretch>
            <a:fillRect/>
          </a:stretch>
        </p:blipFill>
        <p:spPr>
          <a:xfrm>
            <a:off x="7173065" y="5295168"/>
            <a:ext cx="1779825" cy="470912"/>
          </a:xfrm>
          <a:prstGeom prst="rect">
            <a:avLst/>
          </a:prstGeom>
        </p:spPr>
      </p:pic>
    </p:spTree>
    <p:extLst>
      <p:ext uri="{BB962C8B-B14F-4D97-AF65-F5344CB8AC3E}">
        <p14:creationId xmlns:p14="http://schemas.microsoft.com/office/powerpoint/2010/main" val="2949423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839786" y="445746"/>
            <a:ext cx="3932237" cy="1289773"/>
          </a:xfr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0800000" scaled="1"/>
            <a:tileRect/>
          </a:gradFill>
          <a:ln w="38100">
            <a:solidFill>
              <a:srgbClr val="FAB702"/>
            </a:solidFill>
          </a:ln>
        </p:spPr>
        <p:txBody>
          <a:bodyPr>
            <a:normAutofit fontScale="90000"/>
          </a:bodyPr>
          <a:lstStyle/>
          <a:p>
            <a:pPr algn="ctr"/>
            <a:r>
              <a:rPr lang="nb-NO" sz="3600" b="1" dirty="0">
                <a:solidFill>
                  <a:srgbClr val="FAB702"/>
                </a:solidFill>
                <a:latin typeface="Viner Hand ITC" panose="03070502030502020203" pitchFamily="66" charset="0"/>
              </a:rPr>
              <a:t> </a:t>
            </a:r>
            <a:br>
              <a:rPr lang="nb-NO" sz="3600" b="1" dirty="0">
                <a:solidFill>
                  <a:srgbClr val="FAB702"/>
                </a:solidFill>
                <a:latin typeface="Viner Hand ITC" panose="03070502030502020203" pitchFamily="66" charset="0"/>
              </a:rPr>
            </a:br>
            <a:br>
              <a:rPr lang="nb-NO" sz="3600" b="1" dirty="0">
                <a:solidFill>
                  <a:srgbClr val="FAB702"/>
                </a:solidFill>
                <a:latin typeface="Viner Hand ITC" panose="03070502030502020203" pitchFamily="66" charset="0"/>
              </a:rPr>
            </a:br>
            <a:br>
              <a:rPr lang="nb-NO" sz="3600" b="1" dirty="0">
                <a:solidFill>
                  <a:srgbClr val="FAB702"/>
                </a:solidFill>
                <a:latin typeface="Viner Hand ITC" panose="03070502030502020203" pitchFamily="66" charset="0"/>
              </a:rPr>
            </a:br>
            <a:r>
              <a:rPr lang="nb-NO" sz="5300" b="1" dirty="0">
                <a:solidFill>
                  <a:srgbClr val="FAB702"/>
                </a:solidFill>
                <a:latin typeface="Viner Hand ITC" panose="03070502030502020203" pitchFamily="66" charset="0"/>
              </a:rPr>
              <a:t>Gul</a:t>
            </a:r>
            <a:br>
              <a:rPr lang="nb-NO" dirty="0">
                <a:solidFill>
                  <a:srgbClr val="FFC000"/>
                </a:solidFill>
              </a:rPr>
            </a:br>
            <a:endParaRPr lang="nb-NO" dirty="0"/>
          </a:p>
        </p:txBody>
      </p:sp>
      <p:pic>
        <p:nvPicPr>
          <p:cNvPr id="10" name="Plassholder for bilde 9"/>
          <p:cNvPicPr>
            <a:picLocks noGrp="1" noChangeAspect="1"/>
          </p:cNvPicPr>
          <p:nvPr>
            <p:ph type="pic" idx="1"/>
          </p:nvPr>
        </p:nvPicPr>
        <p:blipFill>
          <a:blip r:embed="rId3" cstate="print">
            <a:extLst>
              <a:ext uri="{BEBA8EAE-BF5A-486C-A8C5-ECC9F3942E4B}">
                <a14:imgProps xmlns:a14="http://schemas.microsoft.com/office/drawing/2010/main">
                  <a14:imgLayer r:embed="rId4">
                    <a14:imgEffect>
                      <a14:saturation sat="66000"/>
                    </a14:imgEffect>
                    <a14:imgEffect>
                      <a14:brightnessContrast bright="40000" contrast="-20000"/>
                    </a14:imgEffect>
                  </a14:imgLayer>
                </a14:imgProps>
              </a:ext>
              <a:ext uri="{28A0092B-C50C-407E-A947-70E740481C1C}">
                <a14:useLocalDpi xmlns:a14="http://schemas.microsoft.com/office/drawing/2010/main" val="0"/>
              </a:ext>
            </a:extLst>
          </a:blip>
          <a:srcRect t="19219" b="19219"/>
          <a:stretch>
            <a:fillRect/>
          </a:stretch>
        </p:blipFill>
        <p:spPr>
          <a:xfrm>
            <a:off x="4947652" y="472265"/>
            <a:ext cx="6544882" cy="5372263"/>
          </a:xfrm>
          <a:ln w="38100">
            <a:solidFill>
              <a:srgbClr val="FAB702"/>
            </a:solidFill>
          </a:ln>
        </p:spPr>
      </p:pic>
      <p:sp>
        <p:nvSpPr>
          <p:cNvPr id="6" name="Plassholder for tekst 5"/>
          <p:cNvSpPr>
            <a:spLocks noGrp="1"/>
          </p:cNvSpPr>
          <p:nvPr>
            <p:ph type="body" sz="half" idx="2"/>
          </p:nvPr>
        </p:nvSpPr>
        <p:spPr>
          <a:xfrm>
            <a:off x="839786" y="1496291"/>
            <a:ext cx="3932237" cy="4348237"/>
          </a:xfrm>
          <a:solidFill>
            <a:schemeClr val="bg1"/>
          </a:solidFill>
          <a:ln w="38100">
            <a:solidFill>
              <a:srgbClr val="F7E286"/>
            </a:solidFill>
          </a:ln>
        </p:spPr>
        <p:txBody>
          <a:bodyPr/>
          <a:lstStyle/>
          <a:p>
            <a:r>
              <a:rPr lang="nb-NO" dirty="0">
                <a:latin typeface="+mj-lt"/>
              </a:rPr>
              <a:t>Kilder:</a:t>
            </a:r>
          </a:p>
          <a:p>
            <a:pPr marL="285750" indent="-285750">
              <a:buFontTx/>
              <a:buChar char="-"/>
            </a:pPr>
            <a:r>
              <a:rPr lang="nb-NO" dirty="0">
                <a:latin typeface="+mj-lt"/>
              </a:rPr>
              <a:t>Melbye, Ella (1984) </a:t>
            </a:r>
            <a:r>
              <a:rPr lang="nb-NO" i="1" dirty="0">
                <a:latin typeface="+mj-lt"/>
              </a:rPr>
              <a:t>Om farger. </a:t>
            </a:r>
            <a:r>
              <a:rPr lang="nb-NO" dirty="0">
                <a:latin typeface="+mj-lt"/>
              </a:rPr>
              <a:t>Notodden: Telemark </a:t>
            </a:r>
            <a:r>
              <a:rPr lang="nb-NO" dirty="0" err="1">
                <a:latin typeface="+mj-lt"/>
              </a:rPr>
              <a:t>Lærarhøgskole</a:t>
            </a:r>
            <a:r>
              <a:rPr lang="nb-NO" dirty="0">
                <a:latin typeface="+mj-lt"/>
              </a:rPr>
              <a:t> </a:t>
            </a:r>
            <a:r>
              <a:rPr lang="nb-NO" dirty="0" err="1">
                <a:latin typeface="+mj-lt"/>
              </a:rPr>
              <a:t>Materiellen</a:t>
            </a:r>
            <a:r>
              <a:rPr lang="nb-NO" dirty="0">
                <a:latin typeface="+mj-lt"/>
              </a:rPr>
              <a:t>.</a:t>
            </a:r>
            <a:endParaRPr lang="nb-NO" dirty="0"/>
          </a:p>
          <a:p>
            <a:pPr marL="285750" indent="-285750">
              <a:buFontTx/>
              <a:buChar char="-"/>
            </a:pPr>
            <a:r>
              <a:rPr lang="nb-NO" dirty="0">
                <a:latin typeface="+mj-lt"/>
              </a:rPr>
              <a:t>Yttredal, </a:t>
            </a:r>
            <a:r>
              <a:rPr lang="nb-NO" dirty="0" err="1">
                <a:latin typeface="+mj-lt"/>
              </a:rPr>
              <a:t>Calina</a:t>
            </a:r>
            <a:r>
              <a:rPr lang="nb-NO" dirty="0">
                <a:latin typeface="+mj-lt"/>
              </a:rPr>
              <a:t> </a:t>
            </a:r>
            <a:r>
              <a:rPr lang="nb-NO" dirty="0" err="1">
                <a:latin typeface="+mj-lt"/>
              </a:rPr>
              <a:t>Pandele</a:t>
            </a:r>
            <a:r>
              <a:rPr lang="nb-NO" dirty="0">
                <a:latin typeface="+mj-lt"/>
              </a:rPr>
              <a:t>(1998) </a:t>
            </a:r>
            <a:r>
              <a:rPr lang="nb-NO" i="1" dirty="0">
                <a:latin typeface="+mj-lt"/>
              </a:rPr>
              <a:t>Farge</a:t>
            </a:r>
            <a:r>
              <a:rPr lang="nb-NO" dirty="0">
                <a:latin typeface="+mj-lt"/>
              </a:rPr>
              <a:t>. Oslo: Yrkesopplæring.</a:t>
            </a:r>
          </a:p>
          <a:p>
            <a:pPr marL="285750" indent="-285750">
              <a:buFontTx/>
              <a:buChar char="-"/>
            </a:pPr>
            <a:r>
              <a:rPr lang="nb-NO" dirty="0">
                <a:latin typeface="+mj-lt"/>
              </a:rPr>
              <a:t>Det store norske leksikon 14.02.2009: </a:t>
            </a:r>
            <a:r>
              <a:rPr lang="nb-NO" dirty="0">
                <a:hlinkClick r:id="rId5"/>
              </a:rPr>
              <a:t>https://snl.no/gult</a:t>
            </a:r>
            <a:endParaRPr lang="nb-NO" dirty="0"/>
          </a:p>
          <a:p>
            <a:pPr marL="285750" indent="-285750">
              <a:buFontTx/>
              <a:buChar char="-"/>
            </a:pPr>
            <a:r>
              <a:rPr lang="nb-NO" dirty="0">
                <a:latin typeface="+mj-lt"/>
              </a:rPr>
              <a:t>Det store norske leksikon15.03.2018: </a:t>
            </a:r>
            <a:r>
              <a:rPr lang="nb-NO" dirty="0">
                <a:latin typeface="+mj-lt"/>
                <a:hlinkClick r:id="rId6"/>
              </a:rPr>
              <a:t>https://snl.no/p%C3%A5ske</a:t>
            </a:r>
            <a:endParaRPr lang="nb-NO" dirty="0">
              <a:latin typeface="+mj-lt"/>
            </a:endParaRPr>
          </a:p>
          <a:p>
            <a:pPr marL="285750" indent="-285750">
              <a:buFontTx/>
              <a:buChar char="-"/>
            </a:pPr>
            <a:r>
              <a:rPr lang="nb-NO" dirty="0">
                <a:latin typeface="+mj-lt"/>
              </a:rPr>
              <a:t>Teigen, Tom (2.opplag 1995) </a:t>
            </a:r>
            <a:r>
              <a:rPr lang="nb-NO" i="1" dirty="0">
                <a:latin typeface="+mj-lt"/>
              </a:rPr>
              <a:t>Farger. </a:t>
            </a:r>
            <a:r>
              <a:rPr lang="nb-NO" dirty="0">
                <a:latin typeface="+mj-lt"/>
              </a:rPr>
              <a:t>Oslo: Ad </a:t>
            </a:r>
            <a:r>
              <a:rPr lang="nb-NO" dirty="0" err="1">
                <a:latin typeface="+mj-lt"/>
              </a:rPr>
              <a:t>Notam</a:t>
            </a:r>
            <a:r>
              <a:rPr lang="nb-NO" dirty="0">
                <a:latin typeface="+mj-lt"/>
              </a:rPr>
              <a:t> </a:t>
            </a:r>
            <a:r>
              <a:rPr lang="nb-NO" dirty="0" err="1">
                <a:latin typeface="+mj-lt"/>
              </a:rPr>
              <a:t>Gyledandal</a:t>
            </a:r>
            <a:r>
              <a:rPr lang="nb-NO" dirty="0">
                <a:latin typeface="+mj-lt"/>
              </a:rPr>
              <a:t>.</a:t>
            </a:r>
            <a:endParaRPr lang="nb-NO" sz="800" dirty="0">
              <a:latin typeface="+mj-lt"/>
            </a:endParaRPr>
          </a:p>
          <a:p>
            <a:r>
              <a:rPr lang="nb-NO" dirty="0">
                <a:latin typeface="+mj-lt"/>
              </a:rPr>
              <a:t>Bilder:  KKS illustrasjoner</a:t>
            </a:r>
          </a:p>
          <a:p>
            <a:endParaRPr lang="nb-NO" dirty="0">
              <a:latin typeface="+mj-lt"/>
            </a:endParaRPr>
          </a:p>
          <a:p>
            <a:endParaRPr lang="nb-NO" dirty="0"/>
          </a:p>
          <a:p>
            <a:endParaRPr lang="nb-NO" dirty="0"/>
          </a:p>
        </p:txBody>
      </p:sp>
      <p:sp>
        <p:nvSpPr>
          <p:cNvPr id="3" name="Plassholder for bilde 2">
            <a:extLst>
              <a:ext uri="{FF2B5EF4-FFF2-40B4-BE49-F238E27FC236}">
                <a16:creationId xmlns:a16="http://schemas.microsoft.com/office/drawing/2014/main" id="{37C5A2D8-A772-4FF8-ADD7-1586CC24BB93}"/>
              </a:ext>
            </a:extLst>
          </p:cNvPr>
          <p:cNvSpPr>
            <a:spLocks noGrp="1"/>
          </p:cNvSpPr>
          <p:nvPr>
            <p:ph type="pic" idx="1"/>
          </p:nvPr>
        </p:nvSpPr>
        <p:spPr/>
      </p:sp>
      <p:pic>
        <p:nvPicPr>
          <p:cNvPr id="9" name="Bilde 8">
            <a:extLst>
              <a:ext uri="{FF2B5EF4-FFF2-40B4-BE49-F238E27FC236}">
                <a16:creationId xmlns:a16="http://schemas.microsoft.com/office/drawing/2014/main" id="{2AA5873E-BF6F-4071-B86B-F87BDFD9AAE1}"/>
              </a:ext>
            </a:extLst>
          </p:cNvPr>
          <p:cNvPicPr>
            <a:picLocks noChangeAspect="1"/>
          </p:cNvPicPr>
          <p:nvPr/>
        </p:nvPicPr>
        <p:blipFill>
          <a:blip r:embed="rId7"/>
          <a:stretch>
            <a:fillRect/>
          </a:stretch>
        </p:blipFill>
        <p:spPr>
          <a:xfrm>
            <a:off x="2805904" y="5260833"/>
            <a:ext cx="1779825" cy="470912"/>
          </a:xfrm>
          <a:prstGeom prst="rect">
            <a:avLst/>
          </a:prstGeom>
        </p:spPr>
      </p:pic>
      <p:pic>
        <p:nvPicPr>
          <p:cNvPr id="1026" name="Picture 2" descr="Nord universitet">
            <a:extLst>
              <a:ext uri="{FF2B5EF4-FFF2-40B4-BE49-F238E27FC236}">
                <a16:creationId xmlns:a16="http://schemas.microsoft.com/office/drawing/2014/main" id="{117E8AB3-6EE9-4369-89F8-FD5A0C3F2F1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5869" y="5240459"/>
            <a:ext cx="1415403" cy="477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34862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867</Words>
  <Application>Microsoft Office PowerPoint</Application>
  <PresentationFormat>Widescreen</PresentationFormat>
  <Paragraphs>80</Paragraphs>
  <Slides>8</Slides>
  <Notes>8</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8</vt:i4>
      </vt:variant>
    </vt:vector>
  </HeadingPairs>
  <TitlesOfParts>
    <vt:vector size="13" baseType="lpstr">
      <vt:lpstr>Arial</vt:lpstr>
      <vt:lpstr>Calibri</vt:lpstr>
      <vt:lpstr>Calibri Light</vt:lpstr>
      <vt:lpstr>Viner Hand ITC</vt:lpstr>
      <vt:lpstr>Office-tema</vt:lpstr>
      <vt:lpstr>Et drypp av fargeteori 1 times undervisning</vt:lpstr>
      <vt:lpstr>   Gul som symbol </vt:lpstr>
      <vt:lpstr>     Gul i natur </vt:lpstr>
      <vt:lpstr>   Gul med hensikt </vt:lpstr>
      <vt:lpstr>   Gul som minner  </vt:lpstr>
      <vt:lpstr>     Gul som utrykk </vt:lpstr>
      <vt:lpstr>     Gule øvelser </vt:lpstr>
      <vt:lpstr>    Gul </vt:lpstr>
    </vt:vector>
  </TitlesOfParts>
  <Company>University of Nordland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Nora Lovise Thue-Prepsl</dc:creator>
  <cp:lastModifiedBy>Martine Eidissen Nymo</cp:lastModifiedBy>
  <cp:revision>107</cp:revision>
  <dcterms:created xsi:type="dcterms:W3CDTF">2018-03-14T09:53:15Z</dcterms:created>
  <dcterms:modified xsi:type="dcterms:W3CDTF">2019-03-11T14:46:23Z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3b303ab-7198-40dd-8c74-47e8ccb3836e_Enabled">
    <vt:lpwstr>True</vt:lpwstr>
  </property>
  <property fmtid="{D5CDD505-2E9C-101B-9397-08002B2CF9AE}" pid="3" name="MSIP_Label_43b303ab-7198-40dd-8c74-47e8ccb3836e_SiteId">
    <vt:lpwstr>fed13d9f-21df-485d-909a-231f3c6d16f0</vt:lpwstr>
  </property>
  <property fmtid="{D5CDD505-2E9C-101B-9397-08002B2CF9AE}" pid="4" name="MSIP_Label_43b303ab-7198-40dd-8c74-47e8ccb3836e_Owner">
    <vt:lpwstr>03209988@nord.no</vt:lpwstr>
  </property>
  <property fmtid="{D5CDD505-2E9C-101B-9397-08002B2CF9AE}" pid="5" name="MSIP_Label_43b303ab-7198-40dd-8c74-47e8ccb3836e_SetDate">
    <vt:lpwstr>2019-03-11T14:46:17.8195082Z</vt:lpwstr>
  </property>
  <property fmtid="{D5CDD505-2E9C-101B-9397-08002B2CF9AE}" pid="6" name="MSIP_Label_43b303ab-7198-40dd-8c74-47e8ccb3836e_Name">
    <vt:lpwstr>Public</vt:lpwstr>
  </property>
  <property fmtid="{D5CDD505-2E9C-101B-9397-08002B2CF9AE}" pid="7" name="MSIP_Label_43b303ab-7198-40dd-8c74-47e8ccb3836e_Application">
    <vt:lpwstr>Microsoft Azure Information Protection</vt:lpwstr>
  </property>
  <property fmtid="{D5CDD505-2E9C-101B-9397-08002B2CF9AE}" pid="8" name="MSIP_Label_43b303ab-7198-40dd-8c74-47e8ccb3836e_Extended_MSFT_Method">
    <vt:lpwstr>Automatic</vt:lpwstr>
  </property>
  <property fmtid="{D5CDD505-2E9C-101B-9397-08002B2CF9AE}" pid="9" name="Sensitivity">
    <vt:lpwstr>Public</vt:lpwstr>
  </property>
</Properties>
</file>